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F54_CFD23EF4.xml" ContentType="application/vnd.ms-powerpoint.comments+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93" r:id="rId6"/>
    <p:sldMasterId id="2147483713" r:id="rId7"/>
    <p:sldMasterId id="2147483716" r:id="rId8"/>
    <p:sldMasterId id="2147483723" r:id="rId9"/>
    <p:sldMasterId id="2147483729" r:id="rId10"/>
    <p:sldMasterId id="2147483901" r:id="rId11"/>
    <p:sldMasterId id="2147483922" r:id="rId12"/>
  </p:sldMasterIdLst>
  <p:notesMasterIdLst>
    <p:notesMasterId r:id="rId33"/>
  </p:notesMasterIdLst>
  <p:sldIdLst>
    <p:sldId id="260" r:id="rId13"/>
    <p:sldId id="3974" r:id="rId14"/>
    <p:sldId id="3983" r:id="rId15"/>
    <p:sldId id="3995" r:id="rId16"/>
    <p:sldId id="3985" r:id="rId17"/>
    <p:sldId id="3972" r:id="rId18"/>
    <p:sldId id="3944" r:id="rId19"/>
    <p:sldId id="362" r:id="rId20"/>
    <p:sldId id="346" r:id="rId21"/>
    <p:sldId id="331" r:id="rId22"/>
    <p:sldId id="3958" r:id="rId23"/>
    <p:sldId id="3959" r:id="rId24"/>
    <p:sldId id="348" r:id="rId25"/>
    <p:sldId id="3945" r:id="rId26"/>
    <p:sldId id="3946" r:id="rId27"/>
    <p:sldId id="3999" r:id="rId28"/>
    <p:sldId id="3998" r:id="rId29"/>
    <p:sldId id="3924" r:id="rId30"/>
    <p:sldId id="3935" r:id="rId31"/>
    <p:sldId id="26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3AE2B-C95E-2F6C-8BBA-D0CB6A6D3FC6}" name="Heather Gerken" initials="HG" userId="S::hgerken@healthequity.com::3ba92fd8-1370-4a82-91b6-e690b24bb754" providerId="AD"/>
  <p188:author id="{615AEE6D-B114-7361-6C09-68ED66F2ABA2}" name="Sherisa Bly" initials="SB" userId="S::sbly@healthequity.com::196538dd-f018-4464-8f24-9f2656d320a2" providerId="AD"/>
  <p188:author id="{E5D95F8B-3068-3B70-8D01-C93E72BFEF0D}" name="Diane Slyman" initials="DS" userId="S::dslyman@healthequity.com::ca8841ff-e240-40ff-a737-edd8dde15a48" providerId="AD"/>
  <p188:author id="{C7FCF0D4-86D5-162E-8106-88BC0765DA99}" name="Beau Colvin" initials="BC" userId="S::bcolvin@healthequity.com::a8ed4415-e91e-4ec7-ade8-329fbd4161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ather Gerken" initials="HG" lastIdx="4" clrIdx="0">
    <p:extLst>
      <p:ext uri="{19B8F6BF-5375-455C-9EA6-DF929625EA0E}">
        <p15:presenceInfo xmlns:p15="http://schemas.microsoft.com/office/powerpoint/2012/main" userId="S::hgerken@healthequity.com::3ba92fd8-1370-4a82-91b6-e690b24bb754" providerId="AD"/>
      </p:ext>
    </p:extLst>
  </p:cmAuthor>
  <p:cmAuthor id="2" name="Alyse Wilkins" initials="AW" lastIdx="21" clrIdx="1">
    <p:extLst>
      <p:ext uri="{19B8F6BF-5375-455C-9EA6-DF929625EA0E}">
        <p15:presenceInfo xmlns:p15="http://schemas.microsoft.com/office/powerpoint/2012/main" userId="S::awilkins@healthequity.com::b41b2283-0071-48a8-9a75-310b42b50f28" providerId="AD"/>
      </p:ext>
    </p:extLst>
  </p:cmAuthor>
  <p:cmAuthor id="3" name="Sofia Briceno" initials="SB" lastIdx="7" clrIdx="2">
    <p:extLst>
      <p:ext uri="{19B8F6BF-5375-455C-9EA6-DF929625EA0E}">
        <p15:presenceInfo xmlns:p15="http://schemas.microsoft.com/office/powerpoint/2012/main" userId="S::sbriceno@healthequity.com::9a01d04f-8380-4d95-b057-ac088eef53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microsoft.com/office/2016/11/relationships/changesInfo" Target="changesInfos/changesInfo1.xml"/><Relationship Id="rId21" Type="http://schemas.openxmlformats.org/officeDocument/2006/relationships/slide" Target="slides/slide9.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ler Revill" userId="064ddc97-4881-474d-812c-a32e3145e493" providerId="ADAL" clId="{160972E7-A0DC-4D4E-BE61-DF7EACF4ED4A}"/>
    <pc:docChg chg="delSld modSld">
      <pc:chgData name="Tyler Revill" userId="064ddc97-4881-474d-812c-a32e3145e493" providerId="ADAL" clId="{160972E7-A0DC-4D4E-BE61-DF7EACF4ED4A}" dt="2024-08-07T18:09:08.460" v="11" actId="47"/>
      <pc:docMkLst>
        <pc:docMk/>
      </pc:docMkLst>
      <pc:sldChg chg="modSp mod">
        <pc:chgData name="Tyler Revill" userId="064ddc97-4881-474d-812c-a32e3145e493" providerId="ADAL" clId="{160972E7-A0DC-4D4E-BE61-DF7EACF4ED4A}" dt="2024-08-07T18:09:02.253" v="9" actId="20577"/>
        <pc:sldMkLst>
          <pc:docMk/>
          <pc:sldMk cId="257342194" sldId="346"/>
        </pc:sldMkLst>
        <pc:graphicFrameChg chg="modGraphic">
          <ac:chgData name="Tyler Revill" userId="064ddc97-4881-474d-812c-a32e3145e493" providerId="ADAL" clId="{160972E7-A0DC-4D4E-BE61-DF7EACF4ED4A}" dt="2024-08-07T18:09:02.253" v="9" actId="20577"/>
          <ac:graphicFrameMkLst>
            <pc:docMk/>
            <pc:sldMk cId="257342194" sldId="346"/>
            <ac:graphicFrameMk id="6" creationId="{6E15F36E-D752-82B4-0D21-2E5D40512629}"/>
          </ac:graphicFrameMkLst>
        </pc:graphicFrameChg>
      </pc:sldChg>
      <pc:sldChg chg="del">
        <pc:chgData name="Tyler Revill" userId="064ddc97-4881-474d-812c-a32e3145e493" providerId="ADAL" clId="{160972E7-A0DC-4D4E-BE61-DF7EACF4ED4A}" dt="2024-08-07T18:09:08.460" v="11" actId="47"/>
        <pc:sldMkLst>
          <pc:docMk/>
          <pc:sldMk cId="2492786097" sldId="359"/>
        </pc:sldMkLst>
      </pc:sldChg>
      <pc:sldChg chg="del">
        <pc:chgData name="Tyler Revill" userId="064ddc97-4881-474d-812c-a32e3145e493" providerId="ADAL" clId="{160972E7-A0DC-4D4E-BE61-DF7EACF4ED4A}" dt="2024-08-07T18:09:07.521" v="10" actId="47"/>
        <pc:sldMkLst>
          <pc:docMk/>
          <pc:sldMk cId="1763531655" sldId="360"/>
        </pc:sldMkLst>
      </pc:sldChg>
    </pc:docChg>
  </pc:docChgLst>
</pc:chgInfo>
</file>

<file path=ppt/comments/modernComment_F54_CFD23EF4.xml><?xml version="1.0" encoding="utf-8"?>
<p188:cmLst xmlns:a="http://schemas.openxmlformats.org/drawingml/2006/main" xmlns:r="http://schemas.openxmlformats.org/officeDocument/2006/relationships" xmlns:p188="http://schemas.microsoft.com/office/powerpoint/2018/8/main">
  <p188:cm id="{864D8E1F-5B03-EA4A-8DCC-D75098D29C00}" authorId="{615AEE6D-B114-7361-6C09-68ED66F2ABA2}" created="2023-06-26T12:40:33.814">
    <ac:deMkLst xmlns:ac="http://schemas.microsoft.com/office/drawing/2013/main/command">
      <pc:docMk xmlns:pc="http://schemas.microsoft.com/office/powerpoint/2013/main/command"/>
      <pc:sldMk xmlns:pc="http://schemas.microsoft.com/office/powerpoint/2013/main/command" cId="3486662388" sldId="3924"/>
      <ac:spMk id="28" creationId="{518C72F3-FB27-04AD-E64F-5ECABCF5658E}"/>
    </ac:deMkLst>
    <p188:txBody>
      <a:bodyPr/>
      <a:lstStyle/>
      <a:p>
        <a:r>
          <a:rPr lang="en-US"/>
          <a:t>INSERT your enrollment dates and enrollment URL.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3462A-A4A4-4B05-97DF-D00FA8992BD7}" type="datetimeFigureOut">
              <a:rPr lang="en-US" smtClean="0"/>
              <a:t>8/7/2024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5C289-F68B-493A-9FF7-6D9CCAB45440}" type="slidenum">
              <a:rPr lang="en-US" smtClean="0"/>
              <a:t>‹#›</a:t>
            </a:fld>
            <a:endParaRPr lang="en-US"/>
          </a:p>
        </p:txBody>
      </p:sp>
    </p:spTree>
    <p:extLst>
      <p:ext uri="{BB962C8B-B14F-4D97-AF65-F5344CB8AC3E}">
        <p14:creationId xmlns:p14="http://schemas.microsoft.com/office/powerpoint/2010/main" val="131481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ealthequity.com/fsa-qm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r>
              <a:rPr lang="en-US" b="0" i="0" u="none" strike="noStrike">
                <a:solidFill>
                  <a:srgbClr val="000000"/>
                </a:solidFill>
                <a:effectLst/>
                <a:latin typeface="Calibri" panose="020F0502020204030204" pitchFamily="34" charset="0"/>
              </a:rPr>
              <a:t>Thanks for joining today to learn how you can save with a HealthEquity Health Care Flexible Spending Account. My name is [presenter name] and I’ll be your host.</a:t>
            </a:r>
            <a:r>
              <a:rPr lang="en-US" b="0" i="0">
                <a:solidFill>
                  <a:srgbClr val="000000"/>
                </a:solidFill>
                <a:effectLst/>
                <a:latin typeface="Calibri" panose="020F0502020204030204" pitchFamily="34" charset="0"/>
              </a:rPr>
              <a:t>​</a:t>
            </a:r>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53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In order to set up your Healthcare Flexible Spending Account, you want to take the time to:</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Estimate your anticipated yearly eligible healthcare expenses </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Choose your election amount during Open Enrollment based on your estimation</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a:solidFill>
                <a:srgbClr val="444444"/>
              </a:solidFill>
              <a:effectLst/>
              <a:latin typeface="Arial" panose="020B0604020202020204" pitchFamily="34" charset="0"/>
            </a:endParaRPr>
          </a:p>
          <a:p>
            <a:pPr algn="l" rtl="0" fontAlgn="base"/>
            <a:r>
              <a:rPr lang="en-US" b="0" i="0" u="none" strike="noStrike">
                <a:solidFill>
                  <a:srgbClr val="000000"/>
                </a:solidFill>
                <a:effectLst/>
                <a:latin typeface="Calibri" panose="020F0502020204030204" pitchFamily="34" charset="0"/>
              </a:rPr>
              <a:t>This is an important step because you generally can’t change FSA elections during the plan year unless you have a qualifying event (or during open enrollment)--- so it pays to plan ahead.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628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Let’s look at an example of how a healthcare Flexible Spending Account could be used in the next year to help one family save on health care costs.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Because Deion and Kanesha work at different employers that both offer FSAs, they are deciding on their contribution amounts to contribute to their separate Flexible Spending Accounts for next year. </a:t>
            </a:r>
            <a:r>
              <a:rPr lang="en-US" b="0" i="0">
                <a:solidFill>
                  <a:srgbClr val="000000"/>
                </a:solidFill>
                <a:effectLst/>
                <a:latin typeface="Calibri" panose="020F0502020204030204" pitchFamily="34" charset="0"/>
              </a:rPr>
              <a:t>​</a:t>
            </a:r>
          </a:p>
          <a:p>
            <a:pPr algn="l" rtl="0" fontAlgn="base"/>
            <a:endParaRPr lang="en-US" b="0" i="0">
              <a:solidFill>
                <a:srgbClr val="000000"/>
              </a:solidFill>
              <a:effectLst/>
              <a:latin typeface="Calibri" panose="020F0502020204030204" pitchFamily="34" charset="0"/>
            </a:endParaRPr>
          </a:p>
          <a:p>
            <a:pPr fontAlgn="base"/>
            <a:r>
              <a:rPr lang="en-US" b="0" i="0" u="none" strike="noStrike">
                <a:solidFill>
                  <a:srgbClr val="000000"/>
                </a:solidFill>
                <a:effectLst/>
                <a:latin typeface="Calibri"/>
                <a:ea typeface="Calibri"/>
                <a:cs typeface="Calibri"/>
              </a:rPr>
              <a:t>Their yearly estimated costs total $</a:t>
            </a:r>
            <a:r>
              <a:rPr lang="en-US">
                <a:solidFill>
                  <a:srgbClr val="000000"/>
                </a:solidFill>
                <a:latin typeface="Calibri"/>
                <a:ea typeface="Calibri"/>
                <a:cs typeface="Calibri"/>
              </a:rPr>
              <a:t>5,800</a:t>
            </a:r>
            <a:r>
              <a:rPr lang="en-US" b="0" i="0" u="none" strike="noStrike">
                <a:solidFill>
                  <a:srgbClr val="000000"/>
                </a:solidFill>
                <a:effectLst/>
                <a:latin typeface="Calibri"/>
                <a:ea typeface="Calibri"/>
                <a:cs typeface="Calibri"/>
              </a:rPr>
              <a:t>; Deion and Kanesha each choose to contribute </a:t>
            </a:r>
            <a:r>
              <a:rPr lang="en-US">
                <a:solidFill>
                  <a:srgbClr val="000000"/>
                </a:solidFill>
                <a:latin typeface="Calibri"/>
                <a:ea typeface="Calibri"/>
                <a:cs typeface="Calibri"/>
              </a:rPr>
              <a:t>$3,000 each</a:t>
            </a:r>
            <a:r>
              <a:rPr lang="en-US" b="0" i="0" u="none" strike="noStrike">
                <a:solidFill>
                  <a:srgbClr val="000000"/>
                </a:solidFill>
                <a:effectLst/>
                <a:latin typeface="Calibri"/>
                <a:ea typeface="Calibri"/>
                <a:cs typeface="Calibri"/>
              </a:rPr>
              <a:t> during Open Enrollment to pay for their anticipated healthcare needs. </a:t>
            </a:r>
            <a:r>
              <a:rPr lang="en-US" b="0" i="0">
                <a:solidFill>
                  <a:srgbClr val="000000"/>
                </a:solidFill>
                <a:effectLst/>
                <a:latin typeface="Calibri"/>
                <a:ea typeface="Calibri"/>
                <a:cs typeface="Calibri"/>
              </a:rPr>
              <a:t>​</a:t>
            </a:r>
            <a:endParaRPr lang="en-US" b="0" i="0">
              <a:solidFill>
                <a:srgbClr val="444444"/>
              </a:solidFill>
              <a:effectLst/>
              <a:latin typeface="Calibri"/>
              <a:ea typeface="Calibri"/>
              <a:cs typeface="Calibri"/>
            </a:endParaRPr>
          </a:p>
          <a:p>
            <a:pPr algn="l" rtl="0" fontAlgn="base"/>
            <a:r>
              <a:rPr lang="en-US"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a:ea typeface="Calibri"/>
                <a:cs typeface="Calibri"/>
              </a:rPr>
              <a:t>Contributing to the FSAs allows them to save close to $</a:t>
            </a:r>
            <a:r>
              <a:rPr lang="en-US">
                <a:solidFill>
                  <a:srgbClr val="000000"/>
                </a:solidFill>
                <a:latin typeface="Calibri"/>
                <a:ea typeface="Calibri"/>
                <a:cs typeface="Calibri"/>
              </a:rPr>
              <a:t>1,280-</a:t>
            </a:r>
            <a:r>
              <a:rPr lang="en-US" b="0" i="0" u="none" strike="noStrike">
                <a:solidFill>
                  <a:srgbClr val="000000"/>
                </a:solidFill>
                <a:effectLst/>
                <a:latin typeface="Calibri"/>
                <a:ea typeface="Calibri"/>
                <a:cs typeface="Calibri"/>
              </a:rPr>
              <a:t>-- a savings of 20% based on their income and payroll taxes.</a:t>
            </a:r>
            <a:r>
              <a:rPr lang="en-US" b="0" i="0">
                <a:solidFill>
                  <a:srgbClr val="000000"/>
                </a:solidFill>
                <a:effectLst/>
                <a:latin typeface="Calibri"/>
                <a:ea typeface="Calibri"/>
                <a:cs typeface="Calibri"/>
              </a:rPr>
              <a:t>​</a:t>
            </a:r>
            <a:endParaRPr lang="en-US" b="0" i="0">
              <a:solidFill>
                <a:srgbClr val="444444"/>
              </a:solidFill>
              <a:effectLst/>
              <a:latin typeface="Calibri"/>
              <a:ea typeface="Calibri"/>
              <a:cs typeface="Calibri"/>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263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a:solidFill>
                  <a:srgbClr val="000000"/>
                </a:solidFill>
                <a:effectLst/>
                <a:latin typeface="Calibri" panose="020F0502020204030204" pitchFamily="34" charset="0"/>
              </a:rPr>
              <a:t>Throughout the year they pay for all of their eligible expenses using their FSA funds.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a:solidFill>
                  <a:srgbClr val="000000"/>
                </a:solidFill>
                <a:effectLst/>
                <a:latin typeface="Calibri" panose="020F0502020204030204" pitchFamily="34" charset="0"/>
              </a:rPr>
              <a:t>As December starts, Deion and Kanesha total up their spending for the year using their FSA funds. With their remaining funds, Deion purchases a pair of prescription sunglasses he’d wanted to upgrade and they purchase additional eligible expenses for their healthcare needs. </a:t>
            </a:r>
            <a:r>
              <a:rPr lang="en-US" sz="2800" b="0" i="0">
                <a:solidFill>
                  <a:srgbClr val="000000"/>
                </a:solidFill>
                <a:effectLst/>
                <a:latin typeface="Calibri" panose="020F0502020204030204" pitchFamily="34" charset="0"/>
              </a:rPr>
              <a:t>​</a:t>
            </a:r>
            <a:endParaRPr lang="en-US" sz="18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891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endParaRPr lang="en-US"/>
          </a:p>
          <a:p>
            <a:pPr algn="l" rtl="0" fontAlgn="base"/>
            <a:r>
              <a:rPr lang="en-US" b="0" i="0" u="none" strike="noStrike">
                <a:solidFill>
                  <a:srgbClr val="000000"/>
                </a:solidFill>
                <a:effectLst/>
                <a:latin typeface="Calibri" panose="020F0502020204030204" pitchFamily="34" charset="0"/>
              </a:rPr>
              <a:t>Remember that you need to use all of your FSA dollars---unless there is a carryover option--- within the plan year or you will forfeit that money. With so many available products, it’s easy to use your funds to purchase items that you need.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1869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Based on what you’ve learned so far, how can you find out if an expense or service is eligible to be purchased with your FSA funds?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u="none" strike="noStrike">
              <a:solidFill>
                <a:srgbClr val="444444"/>
              </a:solidFill>
              <a:effectLst/>
              <a:latin typeface="Calibri" panose="020F0502020204030204" pitchFamily="34" charset="0"/>
            </a:endParaRPr>
          </a:p>
          <a:p>
            <a:pPr algn="l" rtl="0" fontAlgn="base"/>
            <a:r>
              <a:rPr lang="en-US" b="0" i="0" u="none" strike="noStrike">
                <a:solidFill>
                  <a:srgbClr val="4472C4"/>
                </a:solidFill>
                <a:effectLst/>
                <a:latin typeface="Arial" panose="020B0604020202020204" pitchFamily="34" charset="0"/>
              </a:rPr>
              <a:t>Respond in the poll where you go to find eligible expenses for your FSA funds</a:t>
            </a:r>
            <a:r>
              <a:rPr lang="en-US" b="0" i="0">
                <a:solidFill>
                  <a:srgbClr val="4472C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a:solidFill>
                <a:schemeClr val="accent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8957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Segoe UI" panose="020B0502040204020203" pitchFamily="34" charset="0"/>
              </a:rPr>
              <a:t>As a reminder, you can search online and determine eligible expenses, or download the HealthEquity mobile app and scan product barcodes in the store to find out if they are eligible.</a:t>
            </a:r>
          </a:p>
          <a:p>
            <a:pPr algn="l" rtl="0" fontAlgn="base"/>
            <a:endParaRPr lang="en-US"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7218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222222"/>
                </a:solidFill>
                <a:effectLst/>
                <a:latin typeface="Calibri" panose="020F0502020204030204" pitchFamily="34" charset="0"/>
              </a:rPr>
              <a:t>For quick processing of your claims, you can submit r</a:t>
            </a:r>
            <a:r>
              <a:rPr lang="en-US" b="0" i="0" u="none" strike="noStrike">
                <a:solidFill>
                  <a:srgbClr val="000000"/>
                </a:solidFill>
                <a:effectLst/>
                <a:latin typeface="Calibri" panose="020F0502020204030204" pitchFamily="34" charset="0"/>
              </a:rPr>
              <a:t>eimbursement requests online or on the mobile app. Be sure that documentation, like itemized statements from the provider or receipts, includes:</a:t>
            </a: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Names of providers</a:t>
            </a:r>
            <a:r>
              <a:rPr lang="en-US" b="0" i="0">
                <a:solidFill>
                  <a:srgbClr val="000000"/>
                </a:solidFill>
                <a:effectLst/>
                <a:latin typeface="Calibri" panose="020F0502020204030204" pitchFamily="34" charset="0"/>
              </a:rPr>
              <a:t>​ who you received services or care from</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Names of persons</a:t>
            </a:r>
            <a:r>
              <a:rPr lang="en-US" b="0" i="0">
                <a:solidFill>
                  <a:srgbClr val="000000"/>
                </a:solidFill>
                <a:effectLst/>
                <a:latin typeface="Calibri" panose="020F0502020204030204" pitchFamily="34" charset="0"/>
              </a:rPr>
              <a:t> who received the services or care</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Dates of service</a:t>
            </a:r>
            <a:r>
              <a:rPr lang="en-US" b="0" i="0">
                <a:solidFill>
                  <a:srgbClr val="000000"/>
                </a:solidFill>
                <a:effectLst/>
                <a:latin typeface="Calibri" panose="020F0502020204030204" pitchFamily="34" charset="0"/>
              </a:rPr>
              <a:t>​ (not the date of billing)</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Descriptions of services</a:t>
            </a:r>
            <a:r>
              <a:rPr lang="en-US" b="0" i="0">
                <a:solidFill>
                  <a:srgbClr val="000000"/>
                </a:solidFill>
                <a:effectLst/>
                <a:latin typeface="Calibri" panose="020F0502020204030204" pitchFamily="34" charset="0"/>
              </a:rPr>
              <a:t>​--what specifically the patient received as services or care</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Costs of services</a:t>
            </a:r>
            <a:r>
              <a:rPr lang="en-US" b="0" i="0">
                <a:solidFill>
                  <a:srgbClr val="000000"/>
                </a:solidFill>
                <a:effectLst/>
                <a:latin typeface="Calibri" panose="020F0502020204030204" pitchFamily="34" charset="0"/>
              </a:rPr>
              <a:t>​ </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Note: Credit card receipts, canceled checks, and balance forward statements do not meet the requirements for acceptable documentation because they don’t include all of the necessary documentation details.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Segoe UI" panose="020B0502040204020203" pitchFamily="34" charset="0"/>
              </a:rPr>
              <a:t>​</a:t>
            </a:r>
            <a:endParaRPr lang="en-US" b="0" i="0">
              <a:solidFill>
                <a:srgbClr val="444444"/>
              </a:solidFill>
              <a:effectLst/>
              <a:latin typeface="Calibri" panose="020F0502020204030204" pitchFamily="34" charset="0"/>
            </a:endParaRPr>
          </a:p>
          <a:p>
            <a:endParaRPr lang="en-US">
              <a:solidFill>
                <a:srgbClr val="00000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12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A0A0A"/>
                </a:solidFill>
                <a:latin typeface="museo-sans"/>
              </a:rPr>
              <a:t>HealthEquity makes saving easy, with our 24/7 member services’ availability, easy access mobile app, and convenient payment and reimbursement.</a:t>
            </a:r>
          </a:p>
          <a:p>
            <a:endParaRPr lang="en-US">
              <a:solidFill>
                <a:srgbClr val="0A0A0A"/>
              </a:solidFill>
              <a:latin typeface="museo-sans"/>
            </a:endParaRPr>
          </a:p>
          <a:p>
            <a:r>
              <a:rPr lang="en-US">
                <a:solidFill>
                  <a:srgbClr val="0A0A0A"/>
                </a:solidFill>
                <a:latin typeface="museo-sans"/>
              </a:rPr>
              <a:t>You can take a quick photo of your receipt with your smart phone, open up the mobile app, and submit a claim in a few easy steps.</a:t>
            </a:r>
          </a:p>
          <a:p>
            <a:endParaRPr lang="en-US">
              <a:solidFill>
                <a:srgbClr val="0A0A0A"/>
              </a:solidFill>
              <a:latin typeface="museo-sans"/>
            </a:endParaRPr>
          </a:p>
          <a:p>
            <a:pPr algn="l"/>
            <a:r>
              <a:rPr lang="en-US" b="0" i="0">
                <a:solidFill>
                  <a:srgbClr val="222222"/>
                </a:solidFill>
                <a:effectLst/>
                <a:latin typeface="system-ui"/>
              </a:rPr>
              <a:t>Or you can submit claims online in your account for reimbursement.</a:t>
            </a:r>
          </a:p>
          <a:p>
            <a:pPr algn="l">
              <a:buFont typeface="+mj-lt"/>
              <a:buNone/>
            </a:pPr>
            <a:r>
              <a:rPr lang="en-US" b="0" i="0">
                <a:solidFill>
                  <a:srgbClr val="222222"/>
                </a:solidFill>
                <a:effectLst/>
                <a:latin typeface="system-ui"/>
              </a:rPr>
              <a:t>Log into your account, then select the type of claim you want to submit. </a:t>
            </a:r>
          </a:p>
          <a:p>
            <a:pPr algn="l">
              <a:buFont typeface="+mj-lt"/>
              <a:buNone/>
            </a:pPr>
            <a:r>
              <a:rPr lang="en-US" b="0" i="0">
                <a:solidFill>
                  <a:srgbClr val="222222"/>
                </a:solidFill>
                <a:effectLst/>
                <a:latin typeface="system-ui"/>
              </a:rPr>
              <a:t>Go through the onscreen steps to complete the claim details and information. </a:t>
            </a:r>
          </a:p>
          <a:p>
            <a:pPr algn="l">
              <a:buFont typeface="+mj-lt"/>
              <a:buNone/>
            </a:pPr>
            <a:r>
              <a:rPr lang="en-US" b="0" i="0">
                <a:solidFill>
                  <a:srgbClr val="222222"/>
                </a:solidFill>
                <a:effectLst/>
                <a:latin typeface="system-ui"/>
              </a:rPr>
              <a:t>You will then need to upload a digital image of your documentation. You must include the documentation or receipt information or your claim will not be processed for reimbursement. </a:t>
            </a:r>
          </a:p>
          <a:p>
            <a:pPr algn="l">
              <a:buFont typeface="+mj-lt"/>
              <a:buNone/>
            </a:pPr>
            <a:r>
              <a:rPr lang="en-US" b="0" i="0">
                <a:solidFill>
                  <a:srgbClr val="222222"/>
                </a:solidFill>
                <a:effectLst/>
                <a:latin typeface="system-ui"/>
              </a:rPr>
              <a:t>Then review and submit your claim.</a:t>
            </a:r>
          </a:p>
          <a:p>
            <a:pPr algn="l">
              <a:buFont typeface="+mj-lt"/>
              <a:buNone/>
            </a:pPr>
            <a:endParaRPr lang="en-US" b="0" i="0">
              <a:solidFill>
                <a:srgbClr val="222222"/>
              </a:solidFill>
              <a:effectLst/>
              <a:latin typeface="system-u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7860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It’s easy to sign up, contribute, and use your healthcare flexible spending account funds.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444444"/>
                </a:solidFill>
                <a:effectLst/>
                <a:latin typeface="Calibri" panose="020F0502020204030204" pitchFamily="34" charset="0"/>
              </a:rPr>
              <a:t>​</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First you want to make sure you’re aware of your enrollment dates and where you need to enroll.</a:t>
            </a:r>
            <a:r>
              <a:rPr lang="en-US" b="0" i="0" u="none" strike="noStrike">
                <a:solidFill>
                  <a:srgbClr val="444444"/>
                </a:solidFill>
                <a:effectLst/>
                <a:latin typeface="Calibri" panose="020F0502020204030204" pitchFamily="34" charset="0"/>
              </a:rPr>
              <a:t>​</a:t>
            </a:r>
            <a:r>
              <a:rPr lang="en-US" b="0" i="0">
                <a:solidFill>
                  <a:srgbClr val="444444"/>
                </a:solidFill>
                <a:effectLst/>
                <a:latin typeface="Calibri" panose="020F0502020204030204" pitchFamily="34" charset="0"/>
              </a:rPr>
              <a:t>​</a:t>
            </a:r>
          </a:p>
          <a:p>
            <a:pPr algn="l" rtl="0" fontAlgn="base"/>
            <a:r>
              <a:rPr lang="en-US" b="0" i="0" u="none" strike="noStrike">
                <a:solidFill>
                  <a:srgbClr val="626362"/>
                </a:solidFill>
                <a:effectLst/>
                <a:latin typeface="Arial" panose="020B0604020202020204" pitchFamily="34" charset="0"/>
              </a:rPr>
              <a:t>Then choose your election amount for the year (which typically cannot change)</a:t>
            </a:r>
            <a:r>
              <a:rPr lang="en-US" b="0" i="0" u="none" strike="noStrike">
                <a:solidFill>
                  <a:srgbClr val="444444"/>
                </a:solidFill>
                <a:effectLst/>
                <a:latin typeface="Arial" panose="020B0604020202020204" pitchFamily="34" charset="0"/>
              </a:rPr>
              <a: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444444"/>
                </a:solidFill>
                <a:effectLst/>
                <a:latin typeface="Arial" panose="020B0604020202020204" pitchFamily="34" charset="0"/>
              </a:rPr>
              <a: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626362"/>
                </a:solidFill>
                <a:effectLst/>
                <a:latin typeface="Arial" panose="020B0604020202020204" pitchFamily="34" charset="0"/>
              </a:rPr>
              <a:t>You’ll contribute pre-tax through payroll contributions and remember that you have your full amount of contribution funds available on the starting date of your plan year.</a:t>
            </a:r>
            <a:r>
              <a:rPr lang="en-US" b="0" i="0">
                <a:solidFill>
                  <a:srgbClr val="626362"/>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444444"/>
                </a:solidFill>
                <a:effectLst/>
                <a:latin typeface="Arial" panose="020B0604020202020204" pitchFamily="34" charset="0"/>
              </a:rPr>
              <a: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626362"/>
                </a:solidFill>
                <a:effectLst/>
                <a:latin typeface="Arial" panose="020B0604020202020204" pitchFamily="34" charset="0"/>
              </a:rPr>
              <a:t>You will also want to register and log in at www.healthequity.com/login to start using your funds.</a:t>
            </a:r>
            <a:r>
              <a:rPr lang="en-US" b="0" i="0" u="none" strike="noStrike">
                <a:solidFill>
                  <a:srgbClr val="444444"/>
                </a:solidFill>
                <a:effectLst/>
                <a:latin typeface="Arial" panose="020B0604020202020204" pitchFamily="34" charset="0"/>
              </a:rPr>
              <a: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endParaRPr lang="en-US" b="0" i="0" u="none" strike="noStrike">
              <a:solidFill>
                <a:srgbClr val="626362"/>
              </a:solidFill>
              <a:effectLst/>
              <a:latin typeface="Arial" panose="020B0604020202020204" pitchFamily="34" charset="0"/>
            </a:endParaRPr>
          </a:p>
          <a:p>
            <a:pPr algn="l" rtl="0" fontAlgn="base"/>
            <a:r>
              <a:rPr lang="en-US" b="0" i="0" u="none" strike="noStrike">
                <a:solidFill>
                  <a:srgbClr val="626362"/>
                </a:solidFill>
                <a:effectLst/>
                <a:latin typeface="Arial" panose="020B0604020202020204" pitchFamily="34" charset="0"/>
              </a:rPr>
              <a:t>You can then submit reimbursement claims online or with the mobile app</a:t>
            </a:r>
            <a:r>
              <a:rPr lang="en-US" b="0" i="0" u="none" strike="noStrike">
                <a:solidFill>
                  <a:srgbClr val="444444"/>
                </a:solidFill>
                <a:effectLst/>
                <a:latin typeface="Arial" panose="020B0604020202020204" pitchFamily="34" charset="0"/>
              </a:rPr>
              <a:t> once you’ve registered your account. And downloaded the app.</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8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a:lnSpc>
                <a:spcPct val="100000"/>
              </a:lnSpc>
              <a:spcBef>
                <a:spcPts val="0"/>
              </a:spcBef>
              <a:spcAft>
                <a:spcPts val="0"/>
              </a:spcAft>
              <a:buNone/>
              <a:tabLst/>
              <a:defRPr/>
            </a:pPr>
            <a:endParaRPr lang="en-US">
              <a:ea typeface="+mn-ea"/>
              <a:cs typeface="+mn-cs"/>
            </a:endParaRPr>
          </a:p>
          <a:p>
            <a:r>
              <a:rPr lang="en-US" sz="1200" kern="1200">
                <a:solidFill>
                  <a:schemeClr val="tx1"/>
                </a:solidFill>
                <a:effectLst/>
                <a:latin typeface="+mn-lt"/>
                <a:ea typeface="+mn-ea"/>
                <a:cs typeface="+mn-cs"/>
              </a:rPr>
              <a:t>Our Member Services team is available 24/7, 365 days a year to take your calls and respond to any questions that you have about your HealthEquity account.</a:t>
            </a:r>
            <a:r>
              <a:rPr lang="en-US">
                <a:effectLst/>
              </a:rPr>
              <a:t> </a:t>
            </a: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21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A0A0A"/>
                </a:solidFill>
                <a:effectLst/>
                <a:latin typeface="museo-sans"/>
              </a:rPr>
              <a:t>A healthcare Flexible Spending Account (FSA) is an employer-sponsored tax-advantaged account that lets you use pre-tax dollars to pay for </a:t>
            </a:r>
            <a:r>
              <a:rPr lang="en-US" b="0" i="0" u="sng" strike="noStrike">
                <a:solidFill>
                  <a:srgbClr val="2A2C2C"/>
                </a:solidFill>
                <a:effectLst/>
                <a:latin typeface="museo-sans"/>
                <a:hlinkClick r:id="rId3"/>
              </a:rPr>
              <a:t>eligible medical expenses</a:t>
            </a:r>
            <a:r>
              <a:rPr lang="en-US" b="0" i="0" u="none" strike="noStrike">
                <a:solidFill>
                  <a:srgbClr val="0A0A0A"/>
                </a:solidFill>
                <a:effectLst/>
                <a:latin typeface="museo-sans"/>
              </a:rPr>
              <a:t> </a:t>
            </a:r>
            <a:r>
              <a:rPr lang="en-US" b="0" i="0" u="none" strike="noStrike">
                <a:solidFill>
                  <a:srgbClr val="000000"/>
                </a:solidFill>
                <a:effectLst/>
                <a:latin typeface="Calibri" panose="020F0502020204030204" pitchFamily="34" charset="0"/>
              </a:rPr>
              <a:t>from doctor's visits and dental work, to glasses and contacts, to prescriptions or over the counter medications---the list of eligible expenses continues to grow and may include products not covered by your insurance plan.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755C289-F68B-493A-9FF7-6D9CCAB45440}" type="slidenum">
              <a:rPr lang="en-US" smtClean="0"/>
              <a:t>2</a:t>
            </a:fld>
            <a:endParaRPr lang="en-US"/>
          </a:p>
        </p:txBody>
      </p:sp>
    </p:spTree>
    <p:extLst>
      <p:ext uri="{BB962C8B-B14F-4D97-AF65-F5344CB8AC3E}">
        <p14:creationId xmlns:p14="http://schemas.microsoft.com/office/powerpoint/2010/main" val="141320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A0A0A"/>
                </a:solidFill>
                <a:effectLst/>
                <a:latin typeface="museo-sans"/>
              </a:rPr>
              <a:t>The FSA gives you access to your full contribution amount at the start of your plan year.</a:t>
            </a:r>
            <a:r>
              <a:rPr lang="en-US" b="0" i="0">
                <a:solidFill>
                  <a:srgbClr val="0A0A0A"/>
                </a:solidFill>
                <a:effectLst/>
                <a:latin typeface="museo-san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A0A0A"/>
              </a:solidFill>
              <a:effectLst/>
              <a:latin typeface="museo-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A0A0A"/>
                </a:solidFill>
                <a:effectLst/>
                <a:latin typeface="museo-sans"/>
              </a:rPr>
              <a:t>You can make payments to service providers and easily get reimbursed for eligible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A0A0A"/>
              </a:solidFill>
              <a:effectLst/>
              <a:latin typeface="museo-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A0A0A"/>
                </a:solidFill>
                <a:effectLst/>
                <a:latin typeface="museo-sans"/>
              </a:rPr>
              <a:t>And use your funds to pay for your spouse and eligible dependents healthcare needs.</a:t>
            </a:r>
          </a:p>
          <a:p>
            <a:pPr algn="l" rtl="0" fontAlgn="base"/>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Do keep in mind that if your spouse is contributing to a Health Savings Account, you may not be eligible to contribute to an FSA.</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444444"/>
              </a:solidFill>
              <a:effectLst/>
              <a:latin typeface="Calibri" panose="020F0502020204030204" pitchFamily="34" charset="0"/>
            </a:endParaRPr>
          </a:p>
          <a:p>
            <a:endParaRPr lang="en-US">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1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money you contribute to an FSA is not subject to payroll taxes and income taxes, so you end up paying less in taxes and taking home more of your paycheck.</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755C289-F68B-493A-9FF7-6D9CCAB45440}" type="slidenum">
              <a:rPr lang="en-US" smtClean="0"/>
              <a:t>4</a:t>
            </a:fld>
            <a:endParaRPr lang="en-US"/>
          </a:p>
        </p:txBody>
      </p:sp>
    </p:spTree>
    <p:extLst>
      <p:ext uri="{BB962C8B-B14F-4D97-AF65-F5344CB8AC3E}">
        <p14:creationId xmlns:p14="http://schemas.microsoft.com/office/powerpoint/2010/main" val="324116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By contributing the maximum amount to your healthcare flexible spending account, you can save up to $ on qualified medical expenses.</a:t>
            </a:r>
          </a:p>
          <a:p>
            <a:pPr>
              <a:defRPr/>
            </a:pPr>
            <a:endParaRPr lang="en-US">
              <a:cs typeface="Calibri"/>
            </a:endParaRPr>
          </a:p>
          <a:p>
            <a:pPr>
              <a:defRPr/>
            </a:pPr>
            <a:r>
              <a:rPr lang="en-US">
                <a:cs typeface="Calibri"/>
              </a:rPr>
              <a:t>*add in 2025 limits and tax savings</a:t>
            </a: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538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Times"/>
              </a:rPr>
              <a:t>Here’s a glance at some of the most popular eligible expenses using FSA funds.</a:t>
            </a:r>
          </a:p>
          <a:p>
            <a:pPr algn="l" rtl="0" fontAlgn="base"/>
            <a:endParaRPr lang="en-US" b="0" i="0">
              <a:solidFill>
                <a:srgbClr val="000000"/>
              </a:solidFill>
              <a:effectLst/>
              <a:latin typeface="Times"/>
            </a:endParaRPr>
          </a:p>
          <a:p>
            <a:pPr algn="l" rtl="0" fontAlgn="base"/>
            <a:r>
              <a:rPr lang="en-US" b="0" i="0">
                <a:solidFill>
                  <a:srgbClr val="000000"/>
                </a:solidFill>
                <a:effectLst/>
                <a:latin typeface="Times"/>
              </a:rPr>
              <a:t> </a:t>
            </a:r>
            <a:r>
              <a:rPr lang="en-US" b="0" i="0" u="none" strike="noStrike">
                <a:solidFill>
                  <a:srgbClr val="000000"/>
                </a:solidFill>
                <a:effectLst/>
                <a:latin typeface="Calibri" panose="020F0502020204030204" pitchFamily="34" charset="0"/>
              </a:rPr>
              <a:t>You can find eligible expenses to spend your funds on at healthequity.com/</a:t>
            </a:r>
            <a:r>
              <a:rPr lang="en-US" b="0" i="0" u="none" strike="noStrike" err="1">
                <a:solidFill>
                  <a:srgbClr val="000000"/>
                </a:solidFill>
                <a:effectLst/>
                <a:latin typeface="Calibri" panose="020F0502020204030204" pitchFamily="34" charset="0"/>
              </a:rPr>
              <a:t>fsa-qme</a:t>
            </a:r>
            <a:r>
              <a:rPr lang="en-US" b="0" i="0">
                <a:solidFill>
                  <a:srgbClr val="000000"/>
                </a:solidFill>
                <a:effectLst/>
                <a:latin typeface="Calibri" panose="020F0502020204030204" pitchFamily="34" charset="0"/>
              </a:rPr>
              <a:t>​ or by searching at www.fsastore.com</a:t>
            </a:r>
          </a:p>
          <a:p>
            <a:pPr algn="l" rtl="0" fontAlgn="base"/>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2457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a:solidFill>
                  <a:srgbClr val="000000"/>
                </a:solidFill>
                <a:effectLst/>
                <a:latin typeface="Calibri" panose="020F0502020204030204" pitchFamily="34" charset="0"/>
              </a:rPr>
              <a:t>We’d like to hear which FSA benefits make you likely to enroll?</a:t>
            </a:r>
          </a:p>
          <a:p>
            <a:endParaRPr lang="en-US" sz="1200" b="0" i="0">
              <a:solidFill>
                <a:srgbClr val="000000"/>
              </a:solidFill>
              <a:effectLst/>
              <a:latin typeface="Calibri" panose="020F0502020204030204" pitchFamily="34" charset="0"/>
            </a:endParaRPr>
          </a:p>
          <a:p>
            <a:pPr marL="460375" indent="-463550" defTabSz="609570">
              <a:lnSpc>
                <a:spcPct val="120000"/>
              </a:lnSpc>
              <a:spcAft>
                <a:spcPts val="2200"/>
              </a:spcAft>
              <a:buFont typeface="+mj-lt"/>
              <a:buAutoNum type="alphaUcPeriod"/>
            </a:pPr>
            <a:r>
              <a:rPr lang="en-US" sz="1200">
                <a:solidFill>
                  <a:srgbClr val="2A2C2C"/>
                </a:solidFill>
                <a:latin typeface="Arial" panose="020B0604020202020204" pitchFamily="34" charset="0"/>
                <a:cs typeface="Arial" panose="020B0604020202020204" pitchFamily="34" charset="0"/>
              </a:rPr>
              <a:t>Contributions are tax-free</a:t>
            </a:r>
          </a:p>
          <a:p>
            <a:pPr marL="460375" indent="-463550" defTabSz="609570">
              <a:lnSpc>
                <a:spcPct val="120000"/>
              </a:lnSpc>
              <a:spcAft>
                <a:spcPts val="2200"/>
              </a:spcAft>
              <a:buFont typeface="+mj-lt"/>
              <a:buAutoNum type="alphaUcPeriod"/>
            </a:pPr>
            <a:r>
              <a:rPr lang="en-US" sz="1200">
                <a:solidFill>
                  <a:srgbClr val="2A2C2C"/>
                </a:solidFill>
                <a:latin typeface="Arial" panose="020B0604020202020204" pitchFamily="34" charset="0"/>
                <a:cs typeface="Arial" panose="020B0604020202020204" pitchFamily="34" charset="0"/>
              </a:rPr>
              <a:t>Your entire </a:t>
            </a:r>
            <a:r>
              <a:rPr lang="en-US" sz="1200">
                <a:solidFill>
                  <a:srgbClr val="2A2C2C"/>
                </a:solidFill>
                <a:latin typeface="+mn-lt"/>
                <a:ea typeface="Verdana"/>
                <a:cs typeface="Arial"/>
              </a:rPr>
              <a:t>contribution amount is available </a:t>
            </a:r>
            <a:r>
              <a:rPr lang="en-US" sz="1200">
                <a:solidFill>
                  <a:srgbClr val="2A2C2C"/>
                </a:solidFill>
                <a:latin typeface="Arial" panose="020B0604020202020204" pitchFamily="34" charset="0"/>
                <a:cs typeface="Arial" panose="020B0604020202020204" pitchFamily="34" charset="0"/>
              </a:rPr>
              <a:t>day one of plan year</a:t>
            </a:r>
          </a:p>
          <a:p>
            <a:pPr marL="460375" indent="-463550" defTabSz="609570">
              <a:lnSpc>
                <a:spcPct val="120000"/>
              </a:lnSpc>
              <a:spcAft>
                <a:spcPts val="2200"/>
              </a:spcAft>
              <a:buFont typeface="+mj-lt"/>
              <a:buAutoNum type="alphaUcPeriod"/>
            </a:pPr>
            <a:r>
              <a:rPr lang="en-US" sz="1200">
                <a:solidFill>
                  <a:srgbClr val="2A2C2C"/>
                </a:solidFill>
                <a:latin typeface="Arial" panose="020B0604020202020204" pitchFamily="34" charset="0"/>
                <a:cs typeface="Arial" panose="020B0604020202020204" pitchFamily="34" charset="0"/>
              </a:rPr>
              <a:t>FSAs let you pay for </a:t>
            </a:r>
            <a:br>
              <a:rPr lang="en-US" sz="1200">
                <a:solidFill>
                  <a:srgbClr val="2A2C2C"/>
                </a:solidFill>
                <a:latin typeface="Arial" panose="020B0604020202020204" pitchFamily="34" charset="0"/>
                <a:cs typeface="Arial" panose="020B0604020202020204" pitchFamily="34" charset="0"/>
              </a:rPr>
            </a:br>
            <a:r>
              <a:rPr lang="en-US" sz="1200">
                <a:solidFill>
                  <a:srgbClr val="2A2C2C"/>
                </a:solidFill>
                <a:latin typeface="Arial" panose="020B0604020202020204" pitchFamily="34" charset="0"/>
                <a:cs typeface="Arial" panose="020B0604020202020204" pitchFamily="34" charset="0"/>
              </a:rPr>
              <a:t>your spouse and </a:t>
            </a:r>
            <a:br>
              <a:rPr lang="en-US" sz="1200">
                <a:solidFill>
                  <a:srgbClr val="2A2C2C"/>
                </a:solidFill>
                <a:latin typeface="Arial" panose="020B0604020202020204" pitchFamily="34" charset="0"/>
                <a:cs typeface="Arial" panose="020B0604020202020204" pitchFamily="34" charset="0"/>
              </a:rPr>
            </a:br>
            <a:r>
              <a:rPr lang="en-US" sz="1200">
                <a:solidFill>
                  <a:srgbClr val="2A2C2C"/>
                </a:solidFill>
                <a:latin typeface="Arial" panose="020B0604020202020204" pitchFamily="34" charset="0"/>
                <a:cs typeface="Arial" panose="020B0604020202020204" pitchFamily="34" charset="0"/>
              </a:rPr>
              <a:t>eligible dependents</a:t>
            </a:r>
          </a:p>
          <a:p>
            <a:pPr marL="460375" indent="-463550" defTabSz="609570">
              <a:lnSpc>
                <a:spcPct val="120000"/>
              </a:lnSpc>
              <a:spcAft>
                <a:spcPts val="2200"/>
              </a:spcAft>
              <a:buFont typeface="+mj-lt"/>
              <a:buAutoNum type="alphaUcPeriod"/>
            </a:pPr>
            <a:r>
              <a:rPr lang="en-US" sz="1200">
                <a:solidFill>
                  <a:srgbClr val="2A2C2C"/>
                </a:solidFill>
                <a:latin typeface="Arial" panose="020B0604020202020204" pitchFamily="34" charset="0"/>
                <a:cs typeface="Arial" panose="020B0604020202020204" pitchFamily="34" charset="0"/>
              </a:rPr>
              <a:t>An FSA lets you pay for thousands of eligible products and services </a:t>
            </a:r>
          </a:p>
          <a:p>
            <a:endParaRPr lang="en-US" sz="1200" b="0" i="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291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Whichever benefits you use, all of them provide you with flexible spending on needed healthcare services and products, as well as amazing tax savings.</a:t>
            </a: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2135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a:solidFill>
                  <a:srgbClr val="000000"/>
                </a:solidFill>
                <a:effectLst/>
                <a:latin typeface="Calibri"/>
                <a:ea typeface="Calibri"/>
                <a:cs typeface="Calibri"/>
              </a:rPr>
              <a:t>The Internal Revenue Service determines the contribution limit for Flexible Spending accounts.</a:t>
            </a:r>
          </a:p>
          <a:p>
            <a:pPr fontAlgn="base"/>
            <a:endParaRPr lang="en-US" b="0" i="0" u="none" strike="noStrike">
              <a:solidFill>
                <a:srgbClr val="000000"/>
              </a:solidFill>
              <a:effectLst/>
              <a:latin typeface="Calibri"/>
              <a:ea typeface="Calibri"/>
              <a:cs typeface="Calibri"/>
            </a:endParaRPr>
          </a:p>
          <a:p>
            <a:pPr fontAlgn="base"/>
            <a:r>
              <a:rPr lang="en-US" b="0" i="0" u="none" strike="noStrike">
                <a:solidFill>
                  <a:srgbClr val="000000"/>
                </a:solidFill>
                <a:effectLst/>
                <a:latin typeface="Calibri"/>
                <a:ea typeface="Calibri"/>
                <a:cs typeface="Calibri"/>
              </a:rPr>
              <a:t>The</a:t>
            </a:r>
            <a:r>
              <a:rPr lang="en-US">
                <a:solidFill>
                  <a:srgbClr val="000000"/>
                </a:solidFill>
                <a:latin typeface="Calibri"/>
                <a:ea typeface="Calibri"/>
                <a:cs typeface="Calibri"/>
              </a:rPr>
              <a:t>  2025</a:t>
            </a:r>
            <a:r>
              <a:rPr lang="en-US" b="0" i="0" u="none" strike="noStrike">
                <a:solidFill>
                  <a:srgbClr val="000000"/>
                </a:solidFill>
                <a:effectLst/>
                <a:latin typeface="Calibri"/>
                <a:ea typeface="Calibri"/>
                <a:cs typeface="Calibri"/>
              </a:rPr>
              <a:t> maximum contribution limit for the FSA is $</a:t>
            </a:r>
          </a:p>
          <a:p>
            <a:pPr fontAlgn="base"/>
            <a:endParaRPr lang="en-US" b="0" i="0" u="none" strike="noStrike">
              <a:solidFill>
                <a:srgbClr val="000000"/>
              </a:solidFill>
              <a:effectLst/>
              <a:latin typeface="Calibri"/>
              <a:ea typeface="Calibri"/>
              <a:cs typeface="Calibri"/>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2150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2 images (V)">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424EB57-4171-114A-B394-EEA9D641DFBF}"/>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4"/>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8" name="Picture Placeholder 9">
            <a:extLst>
              <a:ext uri="{FF2B5EF4-FFF2-40B4-BE49-F238E27FC236}">
                <a16:creationId xmlns:a16="http://schemas.microsoft.com/office/drawing/2014/main" id="{52A71D86-FD59-B94B-A40A-DDD59513FE63}"/>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8" y="0"/>
            <a:ext cx="2279315"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11" name="Content Placeholder 3">
            <a:extLst>
              <a:ext uri="{FF2B5EF4-FFF2-40B4-BE49-F238E27FC236}">
                <a16:creationId xmlns:a16="http://schemas.microsoft.com/office/drawing/2014/main" id="{963D2459-3252-4E19-63A5-3CCCC37A996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731114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99518" y="3004008"/>
            <a:ext cx="10997061" cy="2339955"/>
          </a:xfrm>
          <a:prstGeom prst="rect">
            <a:avLst/>
          </a:prstGeom>
        </p:spPr>
        <p:txBody>
          <a:bodyPr wrap="square" lIns="0" rIns="0" anchor="t" anchorCtr="0">
            <a:no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 </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600375" y="5435600"/>
            <a:ext cx="10997229" cy="645584"/>
          </a:xfrm>
          <a:prstGeom prst="rect">
            <a:avLst/>
          </a:prstGeom>
        </p:spPr>
        <p:txBody>
          <a:bodyPr lIns="0" tIns="0" rIns="0" bIns="0">
            <a:no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Content Placeholder 3">
            <a:extLst>
              <a:ext uri="{FF2B5EF4-FFF2-40B4-BE49-F238E27FC236}">
                <a16:creationId xmlns:a16="http://schemas.microsoft.com/office/drawing/2014/main" id="{9880C862-FC53-A05B-EA8A-50BE275B4926}"/>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8814402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4365" y="1483616"/>
            <a:ext cx="4895273"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442365" y="1476293"/>
            <a:ext cx="4895273"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F2E21DC8-66DB-1A4F-A607-85F5D1446B04}" type="slidenum">
              <a:rPr lang="en-US" smtClean="0">
                <a:solidFill>
                  <a:prstClr val="white">
                    <a:lumMod val="65000"/>
                  </a:prstClr>
                </a:solidFill>
              </a:rPr>
              <a:pPr/>
              <a:t>‹#›</a:t>
            </a:fld>
            <a:endParaRPr lang="en-US">
              <a:solidFill>
                <a:prstClr val="white">
                  <a:lumMod val="65000"/>
                </a:prstClr>
              </a:solidFill>
            </a:endParaRPr>
          </a:p>
        </p:txBody>
      </p:sp>
      <p:cxnSp>
        <p:nvCxnSpPr>
          <p:cNvPr id="11" name="Straight Connector 10"/>
          <p:cNvCxnSpPr/>
          <p:nvPr userDrawn="1"/>
        </p:nvCxnSpPr>
        <p:spPr>
          <a:xfrm>
            <a:off x="609600" y="1219200"/>
            <a:ext cx="10972800" cy="0"/>
          </a:xfrm>
          <a:prstGeom prst="line">
            <a:avLst/>
          </a:prstGeom>
          <a:ln w="63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93204" y="1300025"/>
            <a:ext cx="0" cy="4884481"/>
          </a:xfrm>
          <a:prstGeom prst="line">
            <a:avLst/>
          </a:prstGeom>
          <a:ln w="22225">
            <a:solidFill>
              <a:schemeClr val="bg1">
                <a:lumMod val="65000"/>
              </a:schemeClr>
            </a:solidFill>
            <a:prstDash val="sysDot"/>
          </a:ln>
          <a:effectLst>
            <a:outerShdw dist="12700" dir="1800000" algn="tl" rotWithShape="0">
              <a:schemeClr val="bg1"/>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03533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3908254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7526"/>
            <a:ext cx="9091169" cy="193323"/>
          </a:xfrm>
          <a:prstGeom prst="rect">
            <a:avLst/>
          </a:prstGeom>
          <a:noFill/>
        </p:spPr>
        <p:txBody>
          <a:bodyPr wrap="square" lIns="0" bIns="0" rtlCol="0" anchor="b" anchorCtr="0">
            <a:sp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06642"/>
            <a:ext cx="6249473" cy="1072153"/>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64587"/>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9702922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mj-lt"/>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40339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Product">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9" name="Picture Placeholder 9">
            <a:extLst>
              <a:ext uri="{FF2B5EF4-FFF2-40B4-BE49-F238E27FC236}">
                <a16:creationId xmlns:a16="http://schemas.microsoft.com/office/drawing/2014/main" id="{BE64A8E8-BC16-E949-AF75-407FCD7B97E9}"/>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C99D6AFF-8DE3-D840-B3E3-FAF54C35D9CB}"/>
              </a:ext>
            </a:extLst>
          </p:cNvPr>
          <p:cNvSpPr>
            <a:spLocks noGrp="1"/>
          </p:cNvSpPr>
          <p:nvPr>
            <p:ph type="title" hasCustomPrompt="1"/>
          </p:nvPr>
        </p:nvSpPr>
        <p:spPr>
          <a:xfrm>
            <a:off x="600375" y="3472178"/>
            <a:ext cx="10925311"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0DBD0451-4E44-227B-089E-3A05B3A7B67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797828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Product + Subtitle">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5" name="Text Placeholder 2">
            <a:extLst>
              <a:ext uri="{FF2B5EF4-FFF2-40B4-BE49-F238E27FC236}">
                <a16:creationId xmlns:a16="http://schemas.microsoft.com/office/drawing/2014/main" id="{163EE0E6-8718-804F-B35B-86BBBF2C462F}"/>
              </a:ext>
            </a:extLst>
          </p:cNvPr>
          <p:cNvSpPr>
            <a:spLocks noGrp="1"/>
          </p:cNvSpPr>
          <p:nvPr>
            <p:ph type="body" sz="quarter" idx="16" hasCustomPrompt="1"/>
          </p:nvPr>
        </p:nvSpPr>
        <p:spPr>
          <a:xfrm>
            <a:off x="600375" y="5435601"/>
            <a:ext cx="10911293" cy="357620"/>
          </a:xfrm>
          <a:prstGeom prst="rect">
            <a:avLst/>
          </a:prstGeom>
        </p:spPr>
        <p:txBody>
          <a:bodyPr wrap="square"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7" name="Picture Placeholder 9">
            <a:extLst>
              <a:ext uri="{FF2B5EF4-FFF2-40B4-BE49-F238E27FC236}">
                <a16:creationId xmlns:a16="http://schemas.microsoft.com/office/drawing/2014/main" id="{2ECD064F-57C8-3F47-AEE9-F014E2E61036}"/>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0" name="Title 1">
            <a:extLst>
              <a:ext uri="{FF2B5EF4-FFF2-40B4-BE49-F238E27FC236}">
                <a16:creationId xmlns:a16="http://schemas.microsoft.com/office/drawing/2014/main" id="{7505F15C-3C1B-3749-AC0F-6B6C56E1EA28}"/>
              </a:ext>
            </a:extLst>
          </p:cNvPr>
          <p:cNvSpPr>
            <a:spLocks noGrp="1"/>
          </p:cNvSpPr>
          <p:nvPr>
            <p:ph type="title" hasCustomPrompt="1"/>
          </p:nvPr>
        </p:nvSpPr>
        <p:spPr>
          <a:xfrm>
            <a:off x="600375" y="3004008"/>
            <a:ext cx="10911136"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9" name="Content Placeholder 3">
            <a:extLst>
              <a:ext uri="{FF2B5EF4-FFF2-40B4-BE49-F238E27FC236}">
                <a16:creationId xmlns:a16="http://schemas.microsoft.com/office/drawing/2014/main" id="{CCEB5D28-1987-F304-A23A-2CE46A2D394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266061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77133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11604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29568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11112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1553780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6859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8342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 Images (V)">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Content Placeholder 3">
            <a:extLst>
              <a:ext uri="{FF2B5EF4-FFF2-40B4-BE49-F238E27FC236}">
                <a16:creationId xmlns:a16="http://schemas.microsoft.com/office/drawing/2014/main" id="{FFA6A54D-4E9C-9D31-D095-B27963C4D0A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046526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5555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79632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3274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77152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69028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4707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51225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28994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06871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1518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Picture Placeholder 9">
            <a:extLst>
              <a:ext uri="{FF2B5EF4-FFF2-40B4-BE49-F238E27FC236}">
                <a16:creationId xmlns:a16="http://schemas.microsoft.com/office/drawing/2014/main" id="{E22FD9F4-CA70-6A47-9BB7-95576BCFE96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defRPr>
            </a:lvl1pPr>
          </a:lstStyle>
          <a:p>
            <a:r>
              <a:rPr lang="en-US"/>
              <a:t>Partner logo</a:t>
            </a:r>
          </a:p>
        </p:txBody>
      </p:sp>
      <p:sp>
        <p:nvSpPr>
          <p:cNvPr id="11" name="Title 1">
            <a:extLst>
              <a:ext uri="{FF2B5EF4-FFF2-40B4-BE49-F238E27FC236}">
                <a16:creationId xmlns:a16="http://schemas.microsoft.com/office/drawing/2014/main" id="{80472DCD-6FE9-224F-8B7E-1E1C47EAD778}"/>
              </a:ext>
            </a:extLst>
          </p:cNvPr>
          <p:cNvSpPr>
            <a:spLocks noGrp="1"/>
          </p:cNvSpPr>
          <p:nvPr>
            <p:ph type="title" hasCustomPrompt="1"/>
          </p:nvPr>
        </p:nvSpPr>
        <p:spPr>
          <a:xfrm>
            <a:off x="592617"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defRPr>
            </a:lvl1pPr>
          </a:lstStyle>
          <a:p>
            <a:r>
              <a:rPr lang="en-US"/>
              <a:t>Click to add presentation title here</a:t>
            </a:r>
          </a:p>
        </p:txBody>
      </p:sp>
      <p:sp>
        <p:nvSpPr>
          <p:cNvPr id="9" name="Content Placeholder 3">
            <a:extLst>
              <a:ext uri="{FF2B5EF4-FFF2-40B4-BE49-F238E27FC236}">
                <a16:creationId xmlns:a16="http://schemas.microsoft.com/office/drawing/2014/main" id="{7B98A5C4-7498-5273-AE11-B71C9B8481A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549338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060860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73671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932352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48579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89896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64710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71799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09433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27249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136803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4B8CCA90-7984-9942-AFD7-E66CF183F3CF}"/>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0" name="Content Placeholder 3">
            <a:extLst>
              <a:ext uri="{FF2B5EF4-FFF2-40B4-BE49-F238E27FC236}">
                <a16:creationId xmlns:a16="http://schemas.microsoft.com/office/drawing/2014/main" id="{AD2998F6-D531-0E9D-E383-949D0EE0F888}"/>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531317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02068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27007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816518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10402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770478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40958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849718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30041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77735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7874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5" name="Picture Placeholder 9">
            <a:extLst>
              <a:ext uri="{FF2B5EF4-FFF2-40B4-BE49-F238E27FC236}">
                <a16:creationId xmlns:a16="http://schemas.microsoft.com/office/drawing/2014/main" id="{FD0C66DE-E34E-3A49-902F-16943DA6670D}"/>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E77537ED-95F1-0745-9953-810BEC93817B}"/>
              </a:ext>
            </a:extLst>
          </p:cNvPr>
          <p:cNvSpPr>
            <a:spLocks noGrp="1"/>
          </p:cNvSpPr>
          <p:nvPr>
            <p:ph type="title" hasCustomPrompt="1"/>
          </p:nvPr>
        </p:nvSpPr>
        <p:spPr>
          <a:xfrm>
            <a:off x="593413"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560283EE-4C68-E07E-3B25-8DE58BC1E06D}"/>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694113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583906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425205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50858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15372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624107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39957811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21943192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508432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197622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9124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Text Placeholder 2">
            <a:extLst>
              <a:ext uri="{FF2B5EF4-FFF2-40B4-BE49-F238E27FC236}">
                <a16:creationId xmlns:a16="http://schemas.microsoft.com/office/drawing/2014/main" id="{92E01C7C-5407-354C-B2EA-8EF31D0FAA88}"/>
              </a:ext>
            </a:extLst>
          </p:cNvPr>
          <p:cNvSpPr>
            <a:spLocks noGrp="1"/>
          </p:cNvSpPr>
          <p:nvPr>
            <p:ph type="body" sz="quarter" idx="16"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8" name="Picture Placeholder 9">
            <a:extLst>
              <a:ext uri="{FF2B5EF4-FFF2-40B4-BE49-F238E27FC236}">
                <a16:creationId xmlns:a16="http://schemas.microsoft.com/office/drawing/2014/main" id="{579AB3A2-FCA6-C941-A9AF-8220C28CF633}"/>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4AF4E8AC-5DA9-9F43-A5FE-50E995BBF0FB}"/>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3" name="Content Placeholder 3">
            <a:extLst>
              <a:ext uri="{FF2B5EF4-FFF2-40B4-BE49-F238E27FC236}">
                <a16:creationId xmlns:a16="http://schemas.microsoft.com/office/drawing/2014/main" id="{7B433F16-04A7-816E-B6A7-76011515CD70}"/>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0031706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2024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9928954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035703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903869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063104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605843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2010814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764842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10836993" cy="1408527"/>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9" y="2076453"/>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5"/>
            <a:ext cx="10744200" cy="147156"/>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9564972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2779100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7" name="Text Placeholder 6">
            <a:extLst>
              <a:ext uri="{FF2B5EF4-FFF2-40B4-BE49-F238E27FC236}">
                <a16:creationId xmlns:a16="http://schemas.microsoft.com/office/drawing/2014/main" id="{899BC335-F9BD-C847-B23C-4595683B04AD}"/>
              </a:ext>
            </a:extLst>
          </p:cNvPr>
          <p:cNvSpPr>
            <a:spLocks noGrp="1"/>
          </p:cNvSpPr>
          <p:nvPr>
            <p:ph type="body" sz="quarter" idx="13" hasCustomPrompt="1"/>
          </p:nvPr>
        </p:nvSpPr>
        <p:spPr>
          <a:xfrm>
            <a:off x="853018" y="2077162"/>
            <a:ext cx="1083733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2715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roduct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36" name="Picture Placeholder 9">
            <a:extLst>
              <a:ext uri="{FF2B5EF4-FFF2-40B4-BE49-F238E27FC236}">
                <a16:creationId xmlns:a16="http://schemas.microsoft.com/office/drawing/2014/main" id="{DF7CCE12-C0D7-ED41-8B9A-216600C41CF1}"/>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4F5DDF9E-3CEE-DD4A-9429-9545E24DECD4}"/>
              </a:ext>
            </a:extLst>
          </p:cNvPr>
          <p:cNvSpPr>
            <a:spLocks noGrp="1"/>
          </p:cNvSpPr>
          <p:nvPr>
            <p:ph type="title" hasCustomPrompt="1"/>
          </p:nvPr>
        </p:nvSpPr>
        <p:spPr>
          <a:xfrm>
            <a:off x="600374" y="243197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D5BD9849-E918-3CFA-4F52-4CBF3B0497D5}"/>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3408999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5253076"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24" name="Text Placeholder 6">
            <a:extLst>
              <a:ext uri="{FF2B5EF4-FFF2-40B4-BE49-F238E27FC236}">
                <a16:creationId xmlns:a16="http://schemas.microsoft.com/office/drawing/2014/main" id="{BE892F0E-6127-534E-A107-6EF7FB00AF9E}"/>
              </a:ext>
            </a:extLst>
          </p:cNvPr>
          <p:cNvSpPr>
            <a:spLocks noGrp="1"/>
          </p:cNvSpPr>
          <p:nvPr>
            <p:ph type="body" sz="quarter" idx="13" hasCustomPrompt="1"/>
          </p:nvPr>
        </p:nvSpPr>
        <p:spPr>
          <a:xfrm>
            <a:off x="853018" y="2079358"/>
            <a:ext cx="5253500"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151558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1E8922A7-70FA-5747-B504-EC869A15DAA0}"/>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Tree>
    <p:extLst>
      <p:ext uri="{BB962C8B-B14F-4D97-AF65-F5344CB8AC3E}">
        <p14:creationId xmlns:p14="http://schemas.microsoft.com/office/powerpoint/2010/main" val="6007820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40429366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971247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9962"/>
            <a:ext cx="9091169" cy="190886"/>
          </a:xfrm>
          <a:prstGeom prst="rect">
            <a:avLst/>
          </a:prstGeom>
          <a:noFill/>
        </p:spPr>
        <p:txBody>
          <a:bodyPr wrap="square" lIns="0" bIns="0" rtlCol="0" anchor="b" anchorCtr="0">
            <a:sp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3293443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9868795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solidFill>
                  <a:schemeClr val="bg1"/>
                </a:solidFill>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2148312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13155207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6241074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399578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Product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4" name="Text Placeholder 2">
            <a:extLst>
              <a:ext uri="{FF2B5EF4-FFF2-40B4-BE49-F238E27FC236}">
                <a16:creationId xmlns:a16="http://schemas.microsoft.com/office/drawing/2014/main" id="{5486ADF7-7521-5744-8F9E-E035356010B9}"/>
              </a:ext>
            </a:extLst>
          </p:cNvPr>
          <p:cNvSpPr>
            <a:spLocks noGrp="1"/>
          </p:cNvSpPr>
          <p:nvPr>
            <p:ph type="body" sz="quarter" idx="16" hasCustomPrompt="1"/>
          </p:nvPr>
        </p:nvSpPr>
        <p:spPr>
          <a:xfrm>
            <a:off x="600373" y="5435600"/>
            <a:ext cx="6375400" cy="409941"/>
          </a:xfrm>
          <a:prstGeom prst="rect">
            <a:avLst/>
          </a:prstGeom>
        </p:spPr>
        <p:txBody>
          <a:bodyPr lIns="0" tIns="0" rIns="0" bIns="0">
            <a:spAutoFit/>
          </a:bodyPr>
          <a:lstStyle>
            <a:lvl1pPr marL="0" indent="0">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6" name="Picture Placeholder 9">
            <a:extLst>
              <a:ext uri="{FF2B5EF4-FFF2-40B4-BE49-F238E27FC236}">
                <a16:creationId xmlns:a16="http://schemas.microsoft.com/office/drawing/2014/main" id="{7082862E-1D65-E442-B59D-C4C65B164FBA}"/>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F52BBD44-3D6F-BE44-80D2-1C4E76B5BB62}"/>
              </a:ext>
            </a:extLst>
          </p:cNvPr>
          <p:cNvSpPr>
            <a:spLocks noGrp="1"/>
          </p:cNvSpPr>
          <p:nvPr>
            <p:ph type="title" hasCustomPrompt="1"/>
          </p:nvPr>
        </p:nvSpPr>
        <p:spPr>
          <a:xfrm>
            <a:off x="59951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2" name="Content Placeholder 3">
            <a:extLst>
              <a:ext uri="{FF2B5EF4-FFF2-40B4-BE49-F238E27FC236}">
                <a16:creationId xmlns:a16="http://schemas.microsoft.com/office/drawing/2014/main" id="{0EAEB175-CB02-9820-66C8-F788BC0A096B}"/>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1521498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6273561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377109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479763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908784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279840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3895768"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3847002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49097"/>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49097"/>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15198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809389"/>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863354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9143434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2615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9882276D-9C18-3B90-8C9D-C7F7A5ED8647}"/>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6415623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513677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018254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2885440" cy="2853153"/>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757805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2885440" cy="2853153"/>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61482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7793"/>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7793"/>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060460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143057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429778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423741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805206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984740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5623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2.sv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1.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theme" Target="../theme/theme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2.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2.svg"/><Relationship Id="rId5" Type="http://schemas.openxmlformats.org/officeDocument/2006/relationships/slideLayout" Target="../slideLayouts/slideLayout64.xml"/><Relationship Id="rId10" Type="http://schemas.openxmlformats.org/officeDocument/2006/relationships/image" Target="../media/image1.png"/><Relationship Id="rId4" Type="http://schemas.openxmlformats.org/officeDocument/2006/relationships/slideLayout" Target="../slideLayouts/slideLayout6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70.xml"/><Relationship Id="rId7" Type="http://schemas.openxmlformats.org/officeDocument/2006/relationships/image" Target="../media/image1.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6.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7.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image" Target="../media/image2.svg"/><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image" Target="../media/image1.png"/><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theme" Target="../theme/theme9.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4" name="TextBox 3">
            <a:extLst>
              <a:ext uri="{FF2B5EF4-FFF2-40B4-BE49-F238E27FC236}">
                <a16:creationId xmlns:a16="http://schemas.microsoft.com/office/drawing/2014/main" id="{809F8DFE-154A-824D-8EDF-169AEDB8870E}"/>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2024 HealthEquity, Inc. All rights reserved.  |  HealthEquity does not provide legal, tax or financial advice.</a:t>
            </a:r>
          </a:p>
        </p:txBody>
      </p:sp>
    </p:spTree>
    <p:extLst>
      <p:ext uri="{BB962C8B-B14F-4D97-AF65-F5344CB8AC3E}">
        <p14:creationId xmlns:p14="http://schemas.microsoft.com/office/powerpoint/2010/main" val="737608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3116686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735" r:id="rId20"/>
    <p:sldLayoutId id="2147483952" r:id="rId21"/>
    <p:sldLayoutId id="2147483956" r:id="rId2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76695580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73043967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948" r:id="rId3"/>
    <p:sldLayoutId id="2147483949" r:id="rId4"/>
    <p:sldLayoutId id="2147483951" r:id="rId5"/>
    <p:sldLayoutId id="2147483953" r:id="rId6"/>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01959" y="257198"/>
              <a:ext cx="1479804" cy="236770"/>
            </a:xfrm>
            <a:prstGeom prst="rect">
              <a:avLst/>
            </a:prstGeom>
          </p:spPr>
        </p:pic>
      </p:grpSp>
      <p:sp>
        <p:nvSpPr>
          <p:cNvPr id="8" name="Slide Number Placeholder 5">
            <a:extLst>
              <a:ext uri="{FF2B5EF4-FFF2-40B4-BE49-F238E27FC236}">
                <a16:creationId xmlns:a16="http://schemas.microsoft.com/office/drawing/2014/main" id="{484B37C4-04F4-4145-8C85-0318F6CBB2C9}"/>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HaasGroteskText Pro" panose="020B0504020202020204" pitchFamily="34" charset="77"/>
            </a:endParaRPr>
          </a:p>
        </p:txBody>
      </p:sp>
    </p:spTree>
    <p:extLst>
      <p:ext uri="{BB962C8B-B14F-4D97-AF65-F5344CB8AC3E}">
        <p14:creationId xmlns:p14="http://schemas.microsoft.com/office/powerpoint/2010/main" val="249648554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954" r:id="rId7"/>
    <p:sldLayoutId id="2147483955" r:id="rId8"/>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18992749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066563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73043967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A15A60FC-510C-A94B-AE35-C996BCE0F49D}"/>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950618347"/>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 id="2147483945" r:id="rId23"/>
  </p:sldLayoutIdLst>
  <p:hf sldNum="0" hdr="0" ftr="0" dt="0"/>
  <p:txStyles>
    <p:titleStyle>
      <a:lvl1pPr algn="l" defTabSz="609570" rtl="0" eaLnBrk="1" latinLnBrk="0" hangingPunct="1">
        <a:spcBef>
          <a:spcPct val="0"/>
        </a:spcBef>
        <a:buNone/>
        <a:defRPr sz="4267" b="1" i="0" kern="1200">
          <a:solidFill>
            <a:schemeClr val="tx2"/>
          </a:solidFill>
          <a:latin typeface="Arial" panose="020B0604020202020204" pitchFamily="34" charset="0"/>
          <a:ea typeface="+mj-ea"/>
          <a:cs typeface="Arial" panose="020B0604020202020204" pitchFamily="34" charset="0"/>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Arial" panose="020B0604020202020204" pitchFamily="34" charset="0"/>
          <a:ea typeface="+mn-ea"/>
          <a:cs typeface="Arial" panose="020B0604020202020204" pitchFamily="34" charset="0"/>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Arial" panose="020B0604020202020204" pitchFamily="34" charset="0"/>
          <a:ea typeface="+mn-ea"/>
          <a:cs typeface="Arial" panose="020B0604020202020204" pitchFamily="34" charset="0"/>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Arial" panose="020B0604020202020204" pitchFamily="34" charset="0"/>
          <a:ea typeface="+mn-ea"/>
          <a:cs typeface="Arial" panose="020B0604020202020204" pitchFamily="34" charset="0"/>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54.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1.xml"/><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F54_CFD23EF4.xml"/><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6.sv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4.svg"/><Relationship Id="rId10" Type="http://schemas.microsoft.com/office/2007/relationships/hdphoto" Target="../media/hdphoto1.wdp"/><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8.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86C7AAA-59BD-8830-2DE3-20552D19C335}"/>
              </a:ext>
            </a:extLst>
          </p:cNvPr>
          <p:cNvSpPr>
            <a:spLocks noGrp="1"/>
          </p:cNvSpPr>
          <p:nvPr>
            <p:ph type="body" sz="quarter" idx="17"/>
          </p:nvPr>
        </p:nvSpPr>
        <p:spPr>
          <a:xfrm>
            <a:off x="3584870" y="509033"/>
            <a:ext cx="6773029" cy="410633"/>
          </a:xfrm>
        </p:spPr>
        <p:txBody>
          <a:bodyPr/>
          <a:lstStyle/>
          <a:p>
            <a:r>
              <a:rPr lang="en-US">
                <a:latin typeface="Arial" panose="020B0604020202020204" pitchFamily="34" charset="0"/>
                <a:cs typeface="Arial" panose="020B0604020202020204" pitchFamily="34" charset="0"/>
              </a:rPr>
              <a:t>Healthcare FSA</a:t>
            </a:r>
          </a:p>
          <a:p>
            <a:endParaRPr lang="en-US">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AF529B49-9144-92A8-0C88-8934DD2D4141}"/>
              </a:ext>
            </a:extLst>
          </p:cNvPr>
          <p:cNvSpPr>
            <a:spLocks noGrp="1"/>
          </p:cNvSpPr>
          <p:nvPr>
            <p:ph type="body" sz="quarter" idx="16"/>
          </p:nvPr>
        </p:nvSpPr>
        <p:spPr>
          <a:xfrm>
            <a:off x="600375" y="5435601"/>
            <a:ext cx="10911293" cy="357620"/>
          </a:xfrm>
        </p:spPr>
        <p:txBody>
          <a:bodyPr/>
          <a:lstStyle/>
          <a:p>
            <a:r>
              <a:rPr lang="en-US">
                <a:latin typeface="Arial" panose="020B0604020202020204" pitchFamily="34" charset="0"/>
                <a:cs typeface="Arial" panose="020B0604020202020204" pitchFamily="34" charset="0"/>
              </a:rPr>
              <a:t>[Client/organization name]</a:t>
            </a:r>
          </a:p>
        </p:txBody>
      </p:sp>
      <p:sp>
        <p:nvSpPr>
          <p:cNvPr id="6" name="Title 5">
            <a:extLst>
              <a:ext uri="{FF2B5EF4-FFF2-40B4-BE49-F238E27FC236}">
                <a16:creationId xmlns:a16="http://schemas.microsoft.com/office/drawing/2014/main" id="{E547F3EA-844C-4734-BA31-B929053363F0}"/>
              </a:ext>
            </a:extLst>
          </p:cNvPr>
          <p:cNvSpPr>
            <a:spLocks noGrp="1"/>
          </p:cNvSpPr>
          <p:nvPr>
            <p:ph type="title"/>
          </p:nvPr>
        </p:nvSpPr>
        <p:spPr>
          <a:xfrm>
            <a:off x="600375" y="2805634"/>
            <a:ext cx="10911136" cy="2343077"/>
          </a:xfrm>
        </p:spPr>
        <p:txBody>
          <a:bodyPr/>
          <a:lstStyle/>
          <a:p>
            <a:r>
              <a:rPr lang="en-US" sz="7200">
                <a:latin typeface="Arial" panose="020B0604020202020204" pitchFamily="34" charset="0"/>
                <a:cs typeface="Arial" panose="020B0604020202020204" pitchFamily="34" charset="0"/>
              </a:rPr>
              <a:t>Healthcare FSA:</a:t>
            </a:r>
            <a:r>
              <a:rPr lang="en-US" sz="7200" spc="400">
                <a:latin typeface="Arial" panose="020B0604020202020204" pitchFamily="34" charset="0"/>
                <a:cs typeface="Arial" panose="020B0604020202020204" pitchFamily="34" charset="0"/>
              </a:rPr>
              <a:t> </a:t>
            </a:r>
            <a:br>
              <a:rPr lang="en-US" sz="7200" spc="400">
                <a:latin typeface="Arial" panose="020B0604020202020204" pitchFamily="34" charset="0"/>
                <a:cs typeface="Arial" panose="020B0604020202020204" pitchFamily="34" charset="0"/>
              </a:rPr>
            </a:br>
            <a:r>
              <a:rPr lang="en-US" sz="7200">
                <a:latin typeface="Arial" panose="020B0604020202020204" pitchFamily="34" charset="0"/>
                <a:cs typeface="Arial" panose="020B0604020202020204" pitchFamily="34" charset="0"/>
              </a:rPr>
              <a:t>A</a:t>
            </a:r>
            <a:r>
              <a:rPr lang="en-US" sz="7200" spc="400">
                <a:latin typeface="Arial" panose="020B0604020202020204" pitchFamily="34" charset="0"/>
                <a:cs typeface="Arial" panose="020B0604020202020204" pitchFamily="34" charset="0"/>
              </a:rPr>
              <a:t> </a:t>
            </a:r>
            <a:r>
              <a:rPr lang="en-US" sz="7200">
                <a:latin typeface="Arial" panose="020B0604020202020204" pitchFamily="34" charset="0"/>
                <a:cs typeface="Arial" panose="020B0604020202020204" pitchFamily="34" charset="0"/>
              </a:rPr>
              <a:t>flexible way</a:t>
            </a:r>
            <a:r>
              <a:rPr lang="en-US" sz="7200" spc="400">
                <a:latin typeface="Arial" panose="020B0604020202020204" pitchFamily="34" charset="0"/>
                <a:cs typeface="Arial" panose="020B0604020202020204" pitchFamily="34" charset="0"/>
              </a:rPr>
              <a:t> </a:t>
            </a:r>
            <a:r>
              <a:rPr lang="en-US" sz="7200">
                <a:latin typeface="Arial" panose="020B0604020202020204" pitchFamily="34" charset="0"/>
                <a:cs typeface="Arial" panose="020B0604020202020204" pitchFamily="34" charset="0"/>
              </a:rPr>
              <a:t>to</a:t>
            </a:r>
            <a:r>
              <a:rPr lang="en-US" sz="7200" spc="400">
                <a:latin typeface="Arial" panose="020B0604020202020204" pitchFamily="34" charset="0"/>
                <a:cs typeface="Arial" panose="020B0604020202020204" pitchFamily="34" charset="0"/>
              </a:rPr>
              <a:t> </a:t>
            </a:r>
            <a:r>
              <a:rPr lang="en-US" sz="7200">
                <a:latin typeface="Arial" panose="020B0604020202020204" pitchFamily="34" charset="0"/>
                <a:cs typeface="Arial" panose="020B0604020202020204" pitchFamily="34" charset="0"/>
              </a:rPr>
              <a:t>save</a:t>
            </a:r>
          </a:p>
        </p:txBody>
      </p:sp>
      <p:sp>
        <p:nvSpPr>
          <p:cNvPr id="7" name="Content Placeholder 6">
            <a:extLst>
              <a:ext uri="{FF2B5EF4-FFF2-40B4-BE49-F238E27FC236}">
                <a16:creationId xmlns:a16="http://schemas.microsoft.com/office/drawing/2014/main" id="{EA2A8F74-8871-9EB2-51D5-5833D448E284}"/>
              </a:ext>
            </a:extLst>
          </p:cNvPr>
          <p:cNvSpPr>
            <a:spLocks noGrp="1"/>
          </p:cNvSpPr>
          <p:nvPr>
            <p:ph sz="quarter" idx="11"/>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87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63CC0CF-A83B-6D11-D8BC-1BE5CE98D955}"/>
              </a:ext>
            </a:extLst>
          </p:cNvPr>
          <p:cNvPicPr>
            <a:picLocks noGrp="1" noChangeAspect="1"/>
          </p:cNvPicPr>
          <p:nvPr>
            <p:ph type="pic" idx="15"/>
          </p:nvPr>
        </p:nvPicPr>
        <p:blipFill rotWithShape="1">
          <a:blip r:embed="rId3" cstate="email">
            <a:extLst>
              <a:ext uri="{28A0092B-C50C-407E-A947-70E740481C1C}">
                <a14:useLocalDpi xmlns:a14="http://schemas.microsoft.com/office/drawing/2010/main"/>
              </a:ext>
            </a:extLst>
          </a:blip>
          <a:srcRect/>
          <a:stretch/>
        </p:blipFill>
        <p:spPr>
          <a:xfrm>
            <a:off x="2832847" y="0"/>
            <a:ext cx="9359153" cy="6866768"/>
          </a:xfrm>
        </p:spPr>
      </p:pic>
      <p:sp>
        <p:nvSpPr>
          <p:cNvPr id="9" name="SmartArt Placeholder 8">
            <a:extLst>
              <a:ext uri="{FF2B5EF4-FFF2-40B4-BE49-F238E27FC236}">
                <a16:creationId xmlns:a16="http://schemas.microsoft.com/office/drawing/2014/main" id="{4DB55807-5322-26E9-BD34-DFFC2DC2C5C4}"/>
              </a:ext>
            </a:extLst>
          </p:cNvPr>
          <p:cNvSpPr>
            <a:spLocks noGrp="1"/>
          </p:cNvSpPr>
          <p:nvPr>
            <p:ph type="dgm" sz="quarter" idx="47"/>
          </p:nvPr>
        </p:nvSpPr>
        <p:spPr>
          <a:xfrm>
            <a:off x="278676" y="3836896"/>
            <a:ext cx="7748497" cy="2365771"/>
          </a:xfrm>
        </p:spPr>
        <p:txBody>
          <a:bodyPr/>
          <a:lstStyle/>
          <a:p>
            <a:endParaRPr lang="en-US"/>
          </a:p>
        </p:txBody>
      </p:sp>
      <p:sp>
        <p:nvSpPr>
          <p:cNvPr id="6" name="Title 5">
            <a:extLst>
              <a:ext uri="{FF2B5EF4-FFF2-40B4-BE49-F238E27FC236}">
                <a16:creationId xmlns:a16="http://schemas.microsoft.com/office/drawing/2014/main" id="{DA3AB387-D6B7-614F-F8EC-B4D941B80A25}"/>
              </a:ext>
            </a:extLst>
          </p:cNvPr>
          <p:cNvSpPr>
            <a:spLocks noGrp="1"/>
          </p:cNvSpPr>
          <p:nvPr>
            <p:ph type="title"/>
          </p:nvPr>
        </p:nvSpPr>
        <p:spPr>
          <a:xfrm>
            <a:off x="853441" y="4307560"/>
            <a:ext cx="6620787" cy="1388585"/>
          </a:xfrm>
        </p:spPr>
        <p:txBody>
          <a:bodyPr/>
          <a:lstStyle/>
          <a:p>
            <a:r>
              <a:rPr lang="en-US">
                <a:latin typeface="Arial" panose="020B0604020202020204" pitchFamily="34" charset="0"/>
                <a:cs typeface="Arial" panose="020B0604020202020204" pitchFamily="34" charset="0"/>
              </a:rPr>
              <a:t>Smart</a:t>
            </a:r>
            <a:r>
              <a:rPr lang="en-US" spc="40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spending starts</a:t>
            </a:r>
            <a:r>
              <a:rPr lang="en-US" spc="40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with thoughtful planning</a:t>
            </a:r>
          </a:p>
        </p:txBody>
      </p:sp>
      <p:sp>
        <p:nvSpPr>
          <p:cNvPr id="8" name="SmartArt Placeholder 7">
            <a:extLst>
              <a:ext uri="{FF2B5EF4-FFF2-40B4-BE49-F238E27FC236}">
                <a16:creationId xmlns:a16="http://schemas.microsoft.com/office/drawing/2014/main" id="{6E6180BF-543E-CF74-FC64-01C6D1979F3B}"/>
              </a:ext>
            </a:extLst>
          </p:cNvPr>
          <p:cNvSpPr>
            <a:spLocks noGrp="1"/>
          </p:cNvSpPr>
          <p:nvPr>
            <p:ph type="dgm" sz="quarter" idx="27"/>
          </p:nvPr>
        </p:nvSpPr>
        <p:spPr>
          <a:xfrm>
            <a:off x="8027171" y="3836896"/>
            <a:ext cx="118099" cy="2365771"/>
          </a:xfrm>
        </p:spPr>
        <p:txBody>
          <a:bodyPr/>
          <a:lstStyle/>
          <a:p>
            <a:endParaRPr lang="en-US"/>
          </a:p>
        </p:txBody>
      </p:sp>
      <p:pic>
        <p:nvPicPr>
          <p:cNvPr id="4" name="Picture 3">
            <a:extLst>
              <a:ext uri="{FF2B5EF4-FFF2-40B4-BE49-F238E27FC236}">
                <a16:creationId xmlns:a16="http://schemas.microsoft.com/office/drawing/2014/main" id="{8EF9325C-DC4B-3C4E-A047-1124E68309A0}"/>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53442" y="3172795"/>
            <a:ext cx="562824" cy="643228"/>
          </a:xfrm>
          <a:prstGeom prst="rect">
            <a:avLst/>
          </a:prstGeom>
          <a:noFill/>
        </p:spPr>
      </p:pic>
    </p:spTree>
    <p:extLst>
      <p:ext uri="{BB962C8B-B14F-4D97-AF65-F5344CB8AC3E}">
        <p14:creationId xmlns:p14="http://schemas.microsoft.com/office/powerpoint/2010/main" val="276582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Kanesha smiles at Deion as he talks on the phone and they sit in front of a table with a notebook, papers, and laptop.">
            <a:extLst>
              <a:ext uri="{FF2B5EF4-FFF2-40B4-BE49-F238E27FC236}">
                <a16:creationId xmlns:a16="http://schemas.microsoft.com/office/drawing/2014/main" id="{16418497-7B85-E12C-894E-C0722E470D05}"/>
              </a:ext>
              <a:ext uri="{C183D7F6-B498-43B3-948B-1728B52AA6E4}">
                <adec:decorative xmlns:adec="http://schemas.microsoft.com/office/drawing/2017/decorative" val="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08527" y="-8768"/>
            <a:ext cx="7983473" cy="686676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2D5D365-FE39-96A4-82C3-B1095F959BF7}"/>
              </a:ext>
            </a:extLst>
          </p:cNvPr>
          <p:cNvGrpSpPr/>
          <p:nvPr/>
        </p:nvGrpSpPr>
        <p:grpSpPr>
          <a:xfrm>
            <a:off x="4188840" y="0"/>
            <a:ext cx="3039277" cy="6858000"/>
            <a:chOff x="2686584" y="0"/>
            <a:chExt cx="4821536" cy="6858000"/>
          </a:xfrm>
        </p:grpSpPr>
        <p:sp>
          <p:nvSpPr>
            <p:cNvPr id="9" name="Rectangle 8">
              <a:extLst>
                <a:ext uri="{FF2B5EF4-FFF2-40B4-BE49-F238E27FC236}">
                  <a16:creationId xmlns:a16="http://schemas.microsoft.com/office/drawing/2014/main" id="{1C658F2B-212D-B165-50EF-0A4E3EFC01B5}"/>
                </a:ext>
              </a:extLst>
            </p:cNvPr>
            <p:cNvSpPr/>
            <p:nvPr/>
          </p:nvSpPr>
          <p:spPr>
            <a:xfrm>
              <a:off x="3232017" y="0"/>
              <a:ext cx="3595507"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8" name="Rectangle 7">
              <a:extLst>
                <a:ext uri="{FF2B5EF4-FFF2-40B4-BE49-F238E27FC236}">
                  <a16:creationId xmlns:a16="http://schemas.microsoft.com/office/drawing/2014/main" id="{16C7B314-E1BE-53C1-C8FA-99782A3D6648}"/>
                </a:ext>
              </a:extLst>
            </p:cNvPr>
            <p:cNvSpPr/>
            <p:nvPr/>
          </p:nvSpPr>
          <p:spPr>
            <a:xfrm flipV="1">
              <a:off x="2686584" y="0"/>
              <a:ext cx="4821536" cy="6858000"/>
            </a:xfrm>
            <a:prstGeom prst="rect">
              <a:avLst/>
            </a:prstGeom>
            <a:gradFill flip="none" rotWithShape="1">
              <a:gsLst>
                <a:gs pos="34000">
                  <a:schemeClr val="bg1"/>
                </a:gs>
                <a:gs pos="82000">
                  <a:schemeClr val="bg1">
                    <a:alpha val="0"/>
                  </a:schemeClr>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sp>
        <p:nvSpPr>
          <p:cNvPr id="7" name="Content Placeholder 6">
            <a:extLst>
              <a:ext uri="{FF2B5EF4-FFF2-40B4-BE49-F238E27FC236}">
                <a16:creationId xmlns:a16="http://schemas.microsoft.com/office/drawing/2014/main" id="{D1845381-87E0-4FB6-8F52-1E890987960A}"/>
              </a:ext>
            </a:extLst>
          </p:cNvPr>
          <p:cNvSpPr>
            <a:spLocks noGrp="1"/>
          </p:cNvSpPr>
          <p:nvPr>
            <p:ph type="body" sz="quarter" idx="12"/>
          </p:nvPr>
        </p:nvSpPr>
        <p:spPr/>
        <p:txBody>
          <a:bodyPr>
            <a:no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no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sp>
        <p:nvSpPr>
          <p:cNvPr id="2" name="Content Placeholder 1">
            <a:extLst>
              <a:ext uri="{FF2B5EF4-FFF2-40B4-BE49-F238E27FC236}">
                <a16:creationId xmlns:a16="http://schemas.microsoft.com/office/drawing/2014/main" id="{C5A3E900-880C-446D-912A-EC4BE89E649A}"/>
              </a:ext>
            </a:extLst>
          </p:cNvPr>
          <p:cNvSpPr>
            <a:spLocks noGrp="1"/>
          </p:cNvSpPr>
          <p:nvPr>
            <p:ph sz="quarter" idx="15"/>
          </p:nvPr>
        </p:nvSpPr>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Parking benefit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Contribution Limit $270 per month</a:t>
            </a:r>
            <a:r>
              <a:rPr kumimoji="0" lang="en-US" sz="2400" b="0" i="0" u="none" strike="noStrike" kern="1200" cap="none" spc="0" normalizeH="0" baseline="0" noProof="0">
                <a:ln>
                  <a:noFill/>
                </a:ln>
                <a:noFill/>
                <a:effectLst/>
                <a:uLnTx/>
                <a:uFillTx/>
                <a:latin typeface="Arial"/>
                <a:ea typeface="+mn-ea"/>
                <a:cs typeface="+mn-cs"/>
              </a:rPr>
              <a:t> </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He drives in to work each day,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paying for parking at a local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garage near his firm’s building. </a:t>
            </a:r>
          </a:p>
        </p:txBody>
      </p:sp>
      <p:grpSp>
        <p:nvGrpSpPr>
          <p:cNvPr id="33" name="Group 32">
            <a:extLst>
              <a:ext uri="{FF2B5EF4-FFF2-40B4-BE49-F238E27FC236}">
                <a16:creationId xmlns:a16="http://schemas.microsoft.com/office/drawing/2014/main" id="{119E373E-5B0A-2B92-E4DD-BBF00980EB55}"/>
              </a:ext>
            </a:extLst>
          </p:cNvPr>
          <p:cNvGrpSpPr/>
          <p:nvPr/>
        </p:nvGrpSpPr>
        <p:grpSpPr>
          <a:xfrm>
            <a:off x="740004" y="3429000"/>
            <a:ext cx="5432095" cy="2070471"/>
            <a:chOff x="772107" y="4292719"/>
            <a:chExt cx="5432095" cy="2218711"/>
          </a:xfrm>
        </p:grpSpPr>
        <p:grpSp>
          <p:nvGrpSpPr>
            <p:cNvPr id="34" name="Group 33">
              <a:extLst>
                <a:ext uri="{FF2B5EF4-FFF2-40B4-BE49-F238E27FC236}">
                  <a16:creationId xmlns:a16="http://schemas.microsoft.com/office/drawing/2014/main" id="{90BEB5CC-1018-DE7A-219A-034989E9C99A}"/>
                </a:ext>
              </a:extLst>
            </p:cNvPr>
            <p:cNvGrpSpPr/>
            <p:nvPr/>
          </p:nvGrpSpPr>
          <p:grpSpPr>
            <a:xfrm>
              <a:off x="1589978" y="4292719"/>
              <a:ext cx="4614224" cy="2218711"/>
              <a:chOff x="0" y="3836896"/>
              <a:chExt cx="4614224" cy="2365771"/>
            </a:xfrm>
          </p:grpSpPr>
          <p:sp>
            <p:nvSpPr>
              <p:cNvPr id="38" name="Rectangle 37">
                <a:extLst>
                  <a:ext uri="{FF2B5EF4-FFF2-40B4-BE49-F238E27FC236}">
                    <a16:creationId xmlns:a16="http://schemas.microsoft.com/office/drawing/2014/main" id="{E944DCB9-1790-99D0-4171-580AB7ADE9DB}"/>
                  </a:ext>
                </a:extLst>
              </p:cNvPr>
              <p:cNvSpPr/>
              <p:nvPr/>
            </p:nvSpPr>
            <p:spPr>
              <a:xfrm>
                <a:off x="114300" y="3836896"/>
                <a:ext cx="4499924" cy="2365771"/>
              </a:xfrm>
              <a:prstGeom prst="rect">
                <a:avLst/>
              </a:prstGeom>
              <a:solidFill>
                <a:srgbClr val="4F2883"/>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88899E46-0C7E-0E51-4035-B583D77EEA99}"/>
                  </a:ext>
                </a:extLst>
              </p:cNvPr>
              <p:cNvSpPr/>
              <p:nvPr/>
            </p:nvSpPr>
            <p:spPr>
              <a:xfrm>
                <a:off x="0" y="3836896"/>
                <a:ext cx="4499924" cy="2365771"/>
              </a:xfrm>
              <a:prstGeom prst="rect">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5" name="Content Placeholder 7">
              <a:extLst>
                <a:ext uri="{FF2B5EF4-FFF2-40B4-BE49-F238E27FC236}">
                  <a16:creationId xmlns:a16="http://schemas.microsoft.com/office/drawing/2014/main" id="{4C5750FD-D296-3CC4-01FD-A588DC1025EA}"/>
                </a:ext>
              </a:extLst>
            </p:cNvPr>
            <p:cNvSpPr txBox="1">
              <a:spLocks/>
            </p:cNvSpPr>
            <p:nvPr/>
          </p:nvSpPr>
          <p:spPr>
            <a:xfrm>
              <a:off x="772107" y="4794298"/>
              <a:ext cx="2200347" cy="1356143"/>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00000"/>
                </a:lnSpc>
                <a:spcAft>
                  <a:spcPts val="600"/>
                </a:spcAft>
                <a:buNone/>
                <a:defRPr/>
              </a:pPr>
              <a:r>
                <a:rPr kumimoji="0" lang="en-US" sz="2000" b="0" i="0" u="none" strike="noStrike" kern="1200" cap="none" spc="0" normalizeH="0" baseline="0" noProof="0">
                  <a:ln>
                    <a:noFill/>
                  </a:ln>
                  <a:solidFill>
                    <a:srgbClr val="2A2C2C"/>
                  </a:solidFill>
                  <a:effectLst/>
                  <a:uLnTx/>
                  <a:uFillTx/>
                  <a:latin typeface="Arial"/>
                  <a:ea typeface="+mn-ea"/>
                  <a:cs typeface="+mn-cs"/>
                </a:rPr>
                <a:t>Deion &amp; Kanesha</a:t>
              </a:r>
              <a:br>
                <a:rPr kumimoji="0" lang="en-US" sz="2000" b="0" i="0" u="none" strike="noStrike" kern="1200" cap="none" spc="0" normalizeH="0" baseline="0" noProof="0">
                  <a:ln>
                    <a:noFill/>
                  </a:ln>
                  <a:solidFill>
                    <a:srgbClr val="2A2C2C"/>
                  </a:solidFill>
                  <a:effectLst/>
                  <a:uLnTx/>
                  <a:uFillTx/>
                  <a:latin typeface="Arial"/>
                  <a:ea typeface="+mn-ea"/>
                  <a:cs typeface="+mn-cs"/>
                </a:rPr>
              </a:br>
              <a:r>
                <a:rPr kumimoji="0" lang="en-US" sz="2000" b="0" i="0" u="none" strike="noStrike" kern="1200" cap="none" spc="0" normalizeH="0" baseline="0" noProof="0">
                  <a:ln>
                    <a:noFill/>
                  </a:ln>
                  <a:solidFill>
                    <a:srgbClr val="2A2C2C"/>
                  </a:solidFill>
                  <a:effectLst/>
                  <a:uLnTx/>
                  <a:uFillTx/>
                  <a:latin typeface="Arial"/>
                  <a:ea typeface="+mn-ea"/>
                  <a:cs typeface="+mn-cs"/>
                </a:rPr>
                <a:t>contribute</a:t>
              </a: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a:ln>
                    <a:noFill/>
                  </a:ln>
                  <a:solidFill>
                    <a:srgbClr val="007F93"/>
                  </a:solidFill>
                  <a:effectLst/>
                  <a:uLnTx/>
                  <a:uFillTx/>
                  <a:latin typeface="Arial"/>
                  <a:ea typeface="+mn-ea"/>
                  <a:cs typeface="+mn-cs"/>
                </a:rPr>
                <a:t>$</a:t>
              </a:r>
              <a:r>
                <a:rPr lang="en-US" sz="3200" b="1">
                  <a:solidFill>
                    <a:srgbClr val="007F93"/>
                  </a:solidFill>
                  <a:latin typeface="Arial"/>
                </a:rPr>
                <a:t>6,000</a:t>
              </a:r>
              <a:endParaRPr kumimoji="0" lang="en-US" sz="2000" b="0" i="0" u="none" strike="noStrike" kern="1200" cap="none" spc="0" normalizeH="0" baseline="0" noProof="0">
                <a:ln>
                  <a:noFill/>
                </a:ln>
                <a:solidFill>
                  <a:srgbClr val="007F93"/>
                </a:solidFill>
                <a:effectLst/>
                <a:uLnTx/>
                <a:uFillTx/>
                <a:latin typeface="Arial"/>
                <a:ea typeface="+mn-ea"/>
                <a:cs typeface="+mn-cs"/>
              </a:endParaRPr>
            </a:p>
            <a:p>
              <a:pPr marL="308610" marR="0" lvl="0" indent="-297815"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endParaRPr>
            </a:p>
          </p:txBody>
        </p:sp>
        <p:sp>
          <p:nvSpPr>
            <p:cNvPr id="36" name="Content Placeholder 7">
              <a:extLst>
                <a:ext uri="{FF2B5EF4-FFF2-40B4-BE49-F238E27FC236}">
                  <a16:creationId xmlns:a16="http://schemas.microsoft.com/office/drawing/2014/main" id="{36593338-33A3-8AB5-F8DE-76A2622B84D3}"/>
                </a:ext>
              </a:extLst>
            </p:cNvPr>
            <p:cNvSpPr txBox="1">
              <a:spLocks/>
            </p:cNvSpPr>
            <p:nvPr/>
          </p:nvSpPr>
          <p:spPr>
            <a:xfrm>
              <a:off x="3741512" y="4772292"/>
              <a:ext cx="2186871" cy="1356143"/>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2A2C2C"/>
                  </a:solidFill>
                  <a:effectLst/>
                  <a:uLnTx/>
                  <a:uFillTx/>
                  <a:latin typeface="Arial"/>
                  <a:ea typeface="+mn-ea"/>
                  <a:cs typeface="+mn-cs"/>
                </a:rPr>
                <a:t>Their annual</a:t>
              </a:r>
              <a:br>
                <a:rPr kumimoji="0" lang="en-US" sz="2000" b="0" i="0" u="none" strike="noStrike" kern="1200" cap="none" spc="0" normalizeH="0" baseline="0" noProof="0">
                  <a:ln>
                    <a:noFill/>
                  </a:ln>
                  <a:solidFill>
                    <a:srgbClr val="2A2C2C"/>
                  </a:solidFill>
                  <a:effectLst/>
                  <a:uLnTx/>
                  <a:uFillTx/>
                  <a:latin typeface="Arial"/>
                  <a:ea typeface="+mn-ea"/>
                  <a:cs typeface="+mn-cs"/>
                </a:rPr>
              </a:br>
              <a:r>
                <a:rPr kumimoji="0" lang="en-US" sz="2000" b="0" i="0" u="none" strike="noStrike" kern="1200" cap="none" spc="0" normalizeH="0" baseline="0" noProof="0">
                  <a:ln>
                    <a:noFill/>
                  </a:ln>
                  <a:solidFill>
                    <a:srgbClr val="2A2C2C"/>
                  </a:solidFill>
                  <a:effectLst/>
                  <a:uLnTx/>
                  <a:uFillTx/>
                  <a:latin typeface="Arial"/>
                  <a:ea typeface="+mn-ea"/>
                  <a:cs typeface="+mn-cs"/>
                </a:rPr>
                <a:t>tax savings</a:t>
              </a:r>
              <a:r>
                <a:rPr kumimoji="0" lang="en-US" sz="2000" b="0" i="0" u="none" strike="noStrike" kern="1200" cap="none" spc="0" normalizeH="0" baseline="30000" noProof="0">
                  <a:ln>
                    <a:noFill/>
                  </a:ln>
                  <a:solidFill>
                    <a:srgbClr val="2A2C2C"/>
                  </a:solidFill>
                  <a:effectLst/>
                  <a:uLnTx/>
                  <a:uFillTx/>
                  <a:latin typeface="Arial"/>
                  <a:ea typeface="+mn-ea"/>
                  <a:cs typeface="+mn-cs"/>
                </a:rPr>
                <a:t>*</a:t>
              </a:r>
              <a:endParaRPr kumimoji="0" lang="en-US" sz="2000" b="0" i="0" u="none" strike="noStrike" kern="1200" cap="none" spc="0" normalizeH="0" baseline="0" noProof="0">
                <a:ln>
                  <a:noFill/>
                </a:ln>
                <a:solidFill>
                  <a:srgbClr val="2A2C2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a:ln>
                    <a:noFill/>
                  </a:ln>
                  <a:solidFill>
                    <a:srgbClr val="007F93"/>
                  </a:solidFill>
                  <a:effectLst/>
                  <a:uLnTx/>
                  <a:uFillTx/>
                  <a:latin typeface="Arial"/>
                  <a:ea typeface="+mn-ea"/>
                  <a:cs typeface="+mn-cs"/>
                </a:rPr>
                <a:t>$</a:t>
              </a:r>
              <a:r>
                <a:rPr lang="en-US" sz="3200" b="1">
                  <a:solidFill>
                    <a:srgbClr val="007F93"/>
                  </a:solidFill>
                  <a:latin typeface="Arial"/>
                </a:rPr>
                <a:t>1,200</a:t>
              </a:r>
              <a:endParaRPr kumimoji="0" lang="en-US" sz="3200" b="0" i="0" u="none" strike="noStrike" kern="1200" cap="none" spc="0" normalizeH="0" baseline="0" noProof="0">
                <a:ln>
                  <a:noFill/>
                </a:ln>
                <a:solidFill>
                  <a:srgbClr val="007F93"/>
                </a:solidFill>
                <a:effectLst/>
                <a:uLnTx/>
                <a:uFillTx/>
                <a:latin typeface="Arial"/>
                <a:ea typeface="+mn-ea"/>
                <a:cs typeface="+mn-cs"/>
              </a:endParaRPr>
            </a:p>
            <a:p>
              <a:pPr marL="308610" marR="0" lvl="0" indent="-297815"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endParaRPr>
            </a:p>
          </p:txBody>
        </p:sp>
        <p:sp>
          <p:nvSpPr>
            <p:cNvPr id="37" name="Triangle 36">
              <a:extLst>
                <a:ext uri="{FF2B5EF4-FFF2-40B4-BE49-F238E27FC236}">
                  <a16:creationId xmlns:a16="http://schemas.microsoft.com/office/drawing/2014/main" id="{0982CA73-1D6B-B07A-85B9-FCD36DDFF859}"/>
                </a:ext>
              </a:extLst>
            </p:cNvPr>
            <p:cNvSpPr/>
            <p:nvPr/>
          </p:nvSpPr>
          <p:spPr>
            <a:xfrm rot="5400000">
              <a:off x="2154015" y="5338100"/>
              <a:ext cx="1636878" cy="224527"/>
            </a:xfrm>
            <a:prstGeom prst="triangle">
              <a:avLst/>
            </a:prstGeom>
            <a:solidFill>
              <a:srgbClr val="FFFFFF"/>
            </a:solidFill>
            <a:ln w="9525" cap="flat" cmpd="sng" algn="ctr">
              <a:noFill/>
              <a:prstDash val="solid"/>
            </a:ln>
            <a:effectLst>
              <a:outerShdw blurRad="38100" dist="25400" dir="900000" algn="tl"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1" name="Content Placeholder 7">
            <a:extLst>
              <a:ext uri="{FF2B5EF4-FFF2-40B4-BE49-F238E27FC236}">
                <a16:creationId xmlns:a16="http://schemas.microsoft.com/office/drawing/2014/main" id="{42EE3165-13F4-F170-671D-AC12F7B9B16C}"/>
              </a:ext>
            </a:extLst>
          </p:cNvPr>
          <p:cNvSpPr txBox="1">
            <a:spLocks/>
          </p:cNvSpPr>
          <p:nvPr/>
        </p:nvSpPr>
        <p:spPr>
          <a:xfrm>
            <a:off x="864979" y="1989640"/>
            <a:ext cx="3989856" cy="1743846"/>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30000"/>
              </a:lnSpc>
              <a:spcAft>
                <a:spcPts val="1200"/>
              </a:spcAft>
              <a:buNone/>
            </a:pPr>
            <a:r>
              <a:rPr lang="en-US" sz="1800" b="0">
                <a:latin typeface="Arial" panose="020B0604020202020204" pitchFamily="34" charset="0"/>
                <a:cs typeface="Arial" panose="020B0604020202020204" pitchFamily="34" charset="0"/>
              </a:rPr>
              <a:t>They work at different employers that both offer FSAs and decide to contribute to eac</a:t>
            </a:r>
            <a:r>
              <a:rPr lang="en-US" sz="1800">
                <a:latin typeface="Arial" panose="020B0604020202020204" pitchFamily="34" charset="0"/>
                <a:cs typeface="Arial" panose="020B0604020202020204" pitchFamily="34" charset="0"/>
              </a:rPr>
              <a:t>h</a:t>
            </a:r>
            <a:r>
              <a:rPr lang="en-US" sz="1800" b="0">
                <a:latin typeface="Arial" panose="020B0604020202020204" pitchFamily="34" charset="0"/>
                <a:cs typeface="Arial" panose="020B0604020202020204" pitchFamily="34" charset="0"/>
              </a:rPr>
              <a:t>.</a:t>
            </a:r>
          </a:p>
        </p:txBody>
      </p:sp>
      <p:sp>
        <p:nvSpPr>
          <p:cNvPr id="18" name="Title 17">
            <a:extLst>
              <a:ext uri="{FF2B5EF4-FFF2-40B4-BE49-F238E27FC236}">
                <a16:creationId xmlns:a16="http://schemas.microsoft.com/office/drawing/2014/main" id="{558FB026-3473-D311-2F14-BAAD72B23198}"/>
              </a:ext>
            </a:extLst>
          </p:cNvPr>
          <p:cNvSpPr>
            <a:spLocks noGrp="1"/>
          </p:cNvSpPr>
          <p:nvPr>
            <p:ph type="title"/>
          </p:nvPr>
        </p:nvSpPr>
        <p:spPr>
          <a:xfrm>
            <a:off x="853442" y="365760"/>
            <a:ext cx="6212376" cy="1399550"/>
          </a:xfrm>
        </p:spPr>
        <p:txBody>
          <a:bodyPr/>
          <a:lstStyle/>
          <a:p>
            <a:r>
              <a:rPr lang="en-US" sz="4270">
                <a:latin typeface="Arial" panose="020B0604020202020204" pitchFamily="34" charset="0"/>
                <a:cs typeface="Arial" panose="020B0604020202020204" pitchFamily="34" charset="0"/>
              </a:rPr>
              <a:t>Meet Deion &amp; </a:t>
            </a:r>
            <a:br>
              <a:rPr lang="en-US" sz="4270">
                <a:latin typeface="Arial" panose="020B0604020202020204" pitchFamily="34" charset="0"/>
                <a:cs typeface="Arial" panose="020B0604020202020204" pitchFamily="34" charset="0"/>
              </a:rPr>
            </a:br>
            <a:r>
              <a:rPr lang="en-US" sz="4270">
                <a:latin typeface="Arial" panose="020B0604020202020204" pitchFamily="34" charset="0"/>
                <a:cs typeface="Arial" panose="020B0604020202020204" pitchFamily="34" charset="0"/>
              </a:rPr>
              <a:t>Kanesha </a:t>
            </a:r>
            <a:endParaRPr lang="en-US" sz="4270"/>
          </a:p>
        </p:txBody>
      </p:sp>
      <p:sp>
        <p:nvSpPr>
          <p:cNvPr id="4" name="TextBox 3">
            <a:extLst>
              <a:ext uri="{FF2B5EF4-FFF2-40B4-BE49-F238E27FC236}">
                <a16:creationId xmlns:a16="http://schemas.microsoft.com/office/drawing/2014/main" id="{748FAF6B-3554-96F3-27EA-DE909AD00C8B}"/>
              </a:ext>
            </a:extLst>
          </p:cNvPr>
          <p:cNvSpPr txBox="1"/>
          <p:nvPr/>
        </p:nvSpPr>
        <p:spPr>
          <a:xfrm>
            <a:off x="688692" y="6259406"/>
            <a:ext cx="4275193" cy="338554"/>
          </a:xfrm>
          <a:prstGeom prst="rect">
            <a:avLst/>
          </a:prstGeom>
          <a:noFill/>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a:ln>
                  <a:noFill/>
                </a:ln>
                <a:solidFill>
                  <a:srgbClr val="2A2C2C"/>
                </a:solidFill>
                <a:effectLst/>
                <a:uLnTx/>
                <a:uFillTx/>
                <a:latin typeface="Arial" panose="020B0604020202020204" pitchFamily="34" charset="0"/>
                <a:ea typeface="+mn-lt"/>
                <a:cs typeface="Arial" panose="020B0604020202020204" pitchFamily="34" charset="0"/>
              </a:rPr>
              <a:t>*</a:t>
            </a:r>
            <a:r>
              <a:rPr kumimoji="0" lang="en-US" sz="800" b="0" i="0" u="none" strike="noStrike" kern="1200" cap="none" spc="0" normalizeH="0" baseline="0" noProof="0">
                <a:ln>
                  <a:noFill/>
                </a:ln>
                <a:solidFill>
                  <a:srgbClr val="2A2C2C"/>
                </a:solidFill>
                <a:effectLst/>
                <a:uLnTx/>
                <a:uFillTx/>
                <a:latin typeface="Arial" panose="020B0604020202020204" pitchFamily="34" charset="0"/>
                <a:ea typeface="+mn-lt"/>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4028203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D3186C33-D53C-D81E-D5F0-F01C536D55B9}"/>
              </a:ext>
              <a:ext uri="{C183D7F6-B498-43B3-948B-1728B52AA6E4}">
                <adec:decorative xmlns:adec="http://schemas.microsoft.com/office/drawing/2017/decorative" val="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b="-1"/>
          <a:stretch/>
        </p:blipFill>
        <p:spPr bwMode="auto">
          <a:xfrm flipH="1">
            <a:off x="5381630" y="0"/>
            <a:ext cx="681036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75C8369-CA48-4F9A-2DD2-E4B602765064}"/>
              </a:ext>
              <a:ext uri="{C183D7F6-B498-43B3-948B-1728B52AA6E4}">
                <adec:decorative xmlns:adec="http://schemas.microsoft.com/office/drawing/2017/decorative" val="1"/>
              </a:ext>
            </a:extLst>
          </p:cNvPr>
          <p:cNvSpPr/>
          <p:nvPr/>
        </p:nvSpPr>
        <p:spPr>
          <a:xfrm flipV="1">
            <a:off x="4595418" y="1202"/>
            <a:ext cx="5652925" cy="6856798"/>
          </a:xfrm>
          <a:prstGeom prst="rect">
            <a:avLst/>
          </a:prstGeom>
          <a:gradFill flip="none" rotWithShape="1">
            <a:gsLst>
              <a:gs pos="87000">
                <a:schemeClr val="bg1">
                  <a:alpha val="0"/>
                </a:schemeClr>
              </a:gs>
              <a:gs pos="7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0BB8E39E-8883-7FC3-A469-086669AD23FC}"/>
              </a:ext>
              <a:ext uri="{C183D7F6-B498-43B3-948B-1728B52AA6E4}">
                <adec:decorative xmlns:adec="http://schemas.microsoft.com/office/drawing/2017/decorative" val="1"/>
              </a:ext>
            </a:extLst>
          </p:cNvPr>
          <p:cNvSpPr/>
          <p:nvPr/>
        </p:nvSpPr>
        <p:spPr>
          <a:xfrm flipV="1">
            <a:off x="4397298" y="1202"/>
            <a:ext cx="5543513" cy="6856798"/>
          </a:xfrm>
          <a:prstGeom prst="rect">
            <a:avLst/>
          </a:prstGeom>
          <a:gradFill flip="none" rotWithShape="1">
            <a:gsLst>
              <a:gs pos="87000">
                <a:schemeClr val="bg1">
                  <a:alpha val="0"/>
                </a:schemeClr>
              </a:gs>
              <a:gs pos="7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B0CE78EE-80F1-276C-2D7A-777E841E4E4F}"/>
              </a:ext>
              <a:ext uri="{C183D7F6-B498-43B3-948B-1728B52AA6E4}">
                <adec:decorative xmlns:adec="http://schemas.microsoft.com/office/drawing/2017/decorative" val="1"/>
              </a:ext>
            </a:extLst>
          </p:cNvPr>
          <p:cNvSpPr/>
          <p:nvPr/>
        </p:nvSpPr>
        <p:spPr>
          <a:xfrm flipV="1">
            <a:off x="5350217" y="1202"/>
            <a:ext cx="3122187" cy="6856798"/>
          </a:xfrm>
          <a:prstGeom prst="rect">
            <a:avLst/>
          </a:prstGeom>
          <a:gradFill flip="none" rotWithShape="1">
            <a:gsLst>
              <a:gs pos="87000">
                <a:schemeClr val="bg1">
                  <a:alpha val="0"/>
                </a:schemeClr>
              </a:gs>
              <a:gs pos="7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6" name="Content Placeholder 5">
            <a:extLst>
              <a:ext uri="{FF2B5EF4-FFF2-40B4-BE49-F238E27FC236}">
                <a16:creationId xmlns:a16="http://schemas.microsoft.com/office/drawing/2014/main" id="{69119ABC-A5D1-4D5C-B67B-FA92E7AA6071}"/>
              </a:ext>
            </a:extLst>
          </p:cNvPr>
          <p:cNvSpPr>
            <a:spLocks noGrp="1"/>
          </p:cNvSpPr>
          <p:nvPr>
            <p:ph sz="quarter" idx="4294967295"/>
          </p:nvPr>
        </p:nvSpPr>
        <p:spPr>
          <a:xfrm>
            <a:off x="924905" y="2925576"/>
            <a:ext cx="2003986" cy="2970622"/>
          </a:xfrm>
        </p:spPr>
        <p:txBody>
          <a:bodyPr vert="horz" lIns="0" tIns="0" rIns="0" bIns="0" rtlCol="0" anchor="t">
            <a:noAutofit/>
          </a:bodyPr>
          <a:lstStyle/>
          <a:p>
            <a:pPr marL="0" indent="0">
              <a:buNone/>
            </a:pPr>
            <a:r>
              <a:rPr lang="en-US" sz="1700" b="1">
                <a:latin typeface="Arial" panose="020B0604020202020204" pitchFamily="34" charset="0"/>
                <a:cs typeface="Arial" panose="020B0604020202020204" pitchFamily="34" charset="0"/>
              </a:rPr>
              <a:t>Without an FSA</a:t>
            </a:r>
          </a:p>
          <a:p>
            <a:pPr marL="0" indent="0">
              <a:buNone/>
            </a:pPr>
            <a:r>
              <a:rPr lang="en-US" sz="1300">
                <a:latin typeface="Arial"/>
                <a:cs typeface="Arial"/>
              </a:rPr>
              <a:t>+ $6,000 from paycheck</a:t>
            </a:r>
          </a:p>
          <a:p>
            <a:pPr marL="0" indent="0">
              <a:buNone/>
            </a:pPr>
            <a:r>
              <a:rPr lang="en-US" sz="1300">
                <a:latin typeface="Arial"/>
                <a:cs typeface="Arial"/>
              </a:rPr>
              <a:t>- $1,200 to taxes</a:t>
            </a:r>
          </a:p>
          <a:p>
            <a:pPr marL="0" indent="0">
              <a:spcAft>
                <a:spcPts val="2000"/>
              </a:spcAft>
              <a:buNone/>
            </a:pPr>
            <a:r>
              <a:rPr lang="en-US" sz="1300">
                <a:latin typeface="Arial" panose="020B0604020202020204" pitchFamily="34" charset="0"/>
                <a:cs typeface="Arial" panose="020B0604020202020204" pitchFamily="34" charset="0"/>
              </a:rPr>
              <a:t>- $5,260 in expenses</a:t>
            </a:r>
          </a:p>
          <a:p>
            <a:pPr marL="0" indent="0">
              <a:lnSpc>
                <a:spcPct val="100000"/>
              </a:lnSpc>
              <a:spcAft>
                <a:spcPts val="0"/>
              </a:spcAft>
              <a:buNone/>
            </a:pPr>
            <a:r>
              <a:rPr lang="en-US" sz="3200" b="1">
                <a:latin typeface="Arial"/>
                <a:cs typeface="Arial"/>
              </a:rPr>
              <a:t>$460</a:t>
            </a:r>
            <a:br>
              <a:rPr lang="en-US" sz="2400">
                <a:latin typeface="Arial" panose="020B0604020202020204" pitchFamily="34" charset="0"/>
                <a:cs typeface="Arial" panose="020B0604020202020204" pitchFamily="34" charset="0"/>
              </a:rPr>
            </a:br>
            <a:r>
              <a:rPr lang="en-US" sz="1700">
                <a:latin typeface="Arial"/>
                <a:cs typeface="Arial"/>
              </a:rPr>
              <a:t>still owed on healthcare expenses</a:t>
            </a:r>
            <a:endParaRPr lang="en-GB" sz="1700">
              <a:latin typeface="Arial"/>
              <a:cs typeface="Arial"/>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1137926" y="487682"/>
            <a:ext cx="14449324" cy="715324"/>
          </a:xfrm>
        </p:spPr>
        <p:txBody>
          <a:bodyPr/>
          <a:lstStyle/>
          <a:p>
            <a:pPr>
              <a:lnSpc>
                <a:spcPts val="6080"/>
              </a:lnSpc>
            </a:pPr>
            <a:r>
              <a:rPr lang="en-US" sz="3800">
                <a:noFill/>
              </a:rPr>
              <a:t>Nia’s commuter savings</a:t>
            </a:r>
            <a:endParaRPr lang="en-US" sz="3800" baseline="30000">
              <a:noFill/>
            </a:endParaRPr>
          </a:p>
        </p:txBody>
      </p:sp>
      <p:sp>
        <p:nvSpPr>
          <p:cNvPr id="33" name="TextBox 32">
            <a:extLst>
              <a:ext uri="{FF2B5EF4-FFF2-40B4-BE49-F238E27FC236}">
                <a16:creationId xmlns:a16="http://schemas.microsoft.com/office/drawing/2014/main" id="{96A75D60-2484-4DB2-A4F0-207ED296B1B2}"/>
              </a:ext>
              <a:ext uri="{C183D7F6-B498-43B3-948B-1728B52AA6E4}">
                <adec:decorative xmlns:adec="http://schemas.microsoft.com/office/drawing/2017/decorative" val="1"/>
              </a:ext>
            </a:extLst>
          </p:cNvPr>
          <p:cNvSpPr txBox="1"/>
          <p:nvPr/>
        </p:nvSpPr>
        <p:spPr>
          <a:xfrm>
            <a:off x="972343" y="1793686"/>
            <a:ext cx="4543086" cy="850874"/>
          </a:xfrm>
          <a:prstGeom prst="rect">
            <a:avLst/>
          </a:prstGeom>
          <a:noFill/>
        </p:spPr>
        <p:txBody>
          <a:bodyPr wrap="square" lIns="0" rtlCol="0">
            <a:spAutoFit/>
          </a:bodyPr>
          <a:lstStyle/>
          <a:p>
            <a:pPr marL="0" marR="0" lvl="0" indent="0" algn="l" defTabSz="609570" rtl="0" eaLnBrk="1" fontAlgn="auto" latinLnBrk="0" hangingPunct="1">
              <a:lnSpc>
                <a:spcPct val="130000"/>
              </a:lnSpc>
              <a:spcBef>
                <a:spcPct val="0"/>
              </a:spcBef>
              <a:spcAft>
                <a:spcPts val="1200"/>
              </a:spcAft>
              <a:buClrTx/>
              <a:buSzTx/>
              <a:buFontTx/>
              <a:buNone/>
              <a:tabLst/>
              <a:defRPr/>
            </a:pPr>
            <a:r>
              <a:rPr lang="en-US" sz="2000">
                <a:solidFill>
                  <a:srgbClr val="2A2C2C"/>
                </a:solidFill>
                <a:latin typeface="Arial" panose="020B0604020202020204" pitchFamily="34" charset="0"/>
                <a:cs typeface="Arial" panose="020B0604020202020204" pitchFamily="34" charset="0"/>
              </a:rPr>
              <a:t>N</a:t>
            </a:r>
            <a:r>
              <a:rPr kumimoji="0" lang="en-US" sz="20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ear the end of the year, they’re curious to how much remain.  </a:t>
            </a:r>
          </a:p>
        </p:txBody>
      </p:sp>
      <p:sp>
        <p:nvSpPr>
          <p:cNvPr id="28" name="Title 2">
            <a:extLst>
              <a:ext uri="{FF2B5EF4-FFF2-40B4-BE49-F238E27FC236}">
                <a16:creationId xmlns:a16="http://schemas.microsoft.com/office/drawing/2014/main" id="{46C9678D-D686-84AD-EB95-0EDE769BFA48}"/>
              </a:ext>
            </a:extLst>
          </p:cNvPr>
          <p:cNvSpPr txBox="1">
            <a:spLocks/>
          </p:cNvSpPr>
          <p:nvPr/>
        </p:nvSpPr>
        <p:spPr>
          <a:xfrm>
            <a:off x="853017" y="215328"/>
            <a:ext cx="5802381" cy="1739835"/>
          </a:xfrm>
          <a:prstGeom prst="rect">
            <a:avLst/>
          </a:prstGeom>
        </p:spPr>
        <p:txBody>
          <a:bodyPr vert="horz" wrap="square" lIns="0" tIns="121920" rIns="121920" bIns="121920" rtlCol="0" anchor="t" anchorCtr="0">
            <a:spAutoFit/>
          </a:bodyPr>
          <a:lstStyle>
            <a:lvl1pPr algn="l" defTabSz="457178" rtl="0" eaLnBrk="1" latinLnBrk="0" hangingPunct="1">
              <a:spcBef>
                <a:spcPct val="0"/>
              </a:spcBef>
              <a:buNone/>
              <a:defRPr sz="3200" b="1" i="0" kern="1200">
                <a:solidFill>
                  <a:schemeClr val="tx2"/>
                </a:solidFill>
                <a:latin typeface="Neue Haas Grotesk Text Pro" panose="020B0504020202020204" pitchFamily="34" charset="0"/>
                <a:ea typeface="+mj-ea"/>
                <a:cs typeface="+mj-cs"/>
              </a:defRPr>
            </a:lvl1pPr>
          </a:lstStyle>
          <a:p>
            <a:pPr>
              <a:lnSpc>
                <a:spcPts val="6080"/>
              </a:lnSpc>
            </a:pPr>
            <a:r>
              <a:rPr lang="en-US" sz="4270">
                <a:latin typeface="Arial" panose="020B0604020202020204" pitchFamily="34" charset="0"/>
                <a:cs typeface="Arial" panose="020B0604020202020204" pitchFamily="34" charset="0"/>
              </a:rPr>
              <a:t>Deion &amp; Kanesha’s FSA savings</a:t>
            </a:r>
            <a:endParaRPr lang="en-US" sz="4270" baseline="3000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85CDF8EB-D87F-5204-F383-9D7D5CE8AAEE}"/>
              </a:ext>
            </a:extLst>
          </p:cNvPr>
          <p:cNvCxnSpPr>
            <a:cxnSpLocks/>
          </p:cNvCxnSpPr>
          <p:nvPr/>
        </p:nvCxnSpPr>
        <p:spPr>
          <a:xfrm>
            <a:off x="924904" y="4504098"/>
            <a:ext cx="1803056"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5">
            <a:extLst>
              <a:ext uri="{FF2B5EF4-FFF2-40B4-BE49-F238E27FC236}">
                <a16:creationId xmlns:a16="http://schemas.microsoft.com/office/drawing/2014/main" id="{F1711039-B668-E5EF-02F7-670F81CA72F2}"/>
              </a:ext>
            </a:extLst>
          </p:cNvPr>
          <p:cNvSpPr txBox="1">
            <a:spLocks/>
          </p:cNvSpPr>
          <p:nvPr/>
        </p:nvSpPr>
        <p:spPr>
          <a:xfrm>
            <a:off x="3545149" y="2925576"/>
            <a:ext cx="2805449" cy="18580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70" rtl="0" eaLnBrk="1" fontAlgn="auto" latinLnBrk="0" hangingPunct="1">
              <a:lnSpc>
                <a:spcPct val="130000"/>
              </a:lnSpc>
              <a:spcBef>
                <a:spcPts val="0"/>
              </a:spcBef>
              <a:spcAft>
                <a:spcPts val="800"/>
              </a:spcAft>
              <a:buClrTx/>
              <a:buSzTx/>
              <a:buFont typeface="Wingdings" pitchFamily="2" charset="2"/>
              <a:buNone/>
              <a:tabLst/>
              <a:defRPr/>
            </a:pPr>
            <a:r>
              <a:rPr kumimoji="0" lang="en-US" sz="1700" b="1"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With an FSA</a:t>
            </a:r>
          </a:p>
          <a:p>
            <a:pPr marL="0" indent="0">
              <a:buNone/>
            </a:pPr>
            <a:r>
              <a:rPr lang="en-US" sz="1300">
                <a:latin typeface="Arial"/>
                <a:cs typeface="Arial"/>
              </a:rPr>
              <a:t>+ $6,000 from paycheck</a:t>
            </a:r>
          </a:p>
          <a:p>
            <a:pPr marL="0" indent="0">
              <a:buNone/>
            </a:pPr>
            <a:r>
              <a:rPr lang="en-US" sz="1300">
                <a:latin typeface="Arial" panose="020B0604020202020204" pitchFamily="34" charset="0"/>
                <a:cs typeface="Arial" panose="020B0604020202020204" pitchFamily="34" charset="0"/>
              </a:rPr>
              <a:t>- $0 to taxes</a:t>
            </a:r>
          </a:p>
          <a:p>
            <a:pPr marL="0" indent="0">
              <a:spcAft>
                <a:spcPts val="2000"/>
              </a:spcAft>
              <a:buNone/>
            </a:pPr>
            <a:r>
              <a:rPr lang="en-US" sz="1300">
                <a:latin typeface="Arial" panose="020B0604020202020204" pitchFamily="34" charset="0"/>
                <a:cs typeface="Arial" panose="020B0604020202020204" pitchFamily="34" charset="0"/>
              </a:rPr>
              <a:t>- $5,260 in expenses</a:t>
            </a:r>
          </a:p>
          <a:p>
            <a:pPr marL="0" indent="0">
              <a:lnSpc>
                <a:spcPct val="100000"/>
              </a:lnSpc>
              <a:spcAft>
                <a:spcPts val="0"/>
              </a:spcAft>
              <a:buNone/>
            </a:pPr>
            <a:r>
              <a:rPr lang="en-US" sz="3200" b="1">
                <a:solidFill>
                  <a:schemeClr val="accent1"/>
                </a:solidFill>
                <a:latin typeface="Arial"/>
                <a:cs typeface="Arial"/>
              </a:rPr>
              <a:t>$740</a:t>
            </a:r>
            <a:br>
              <a:rPr lang="en-US" sz="2400">
                <a:latin typeface="Arial" panose="020B0604020202020204" pitchFamily="34" charset="0"/>
                <a:cs typeface="Arial" panose="020B0604020202020204" pitchFamily="34" charset="0"/>
              </a:rPr>
            </a:br>
            <a:r>
              <a:rPr lang="en-US" sz="1700">
                <a:solidFill>
                  <a:schemeClr val="accent1"/>
                </a:solidFill>
                <a:latin typeface="Arial"/>
                <a:cs typeface="Arial"/>
              </a:rPr>
              <a:t>leftover for expenses</a:t>
            </a:r>
            <a:endParaRPr lang="en-GB" sz="1700">
              <a:solidFill>
                <a:schemeClr val="accent1"/>
              </a:solidFill>
              <a:latin typeface="Arial"/>
              <a:cs typeface="Arial"/>
            </a:endParaRPr>
          </a:p>
        </p:txBody>
      </p:sp>
      <p:cxnSp>
        <p:nvCxnSpPr>
          <p:cNvPr id="26" name="Straight Connector 25">
            <a:extLst>
              <a:ext uri="{FF2B5EF4-FFF2-40B4-BE49-F238E27FC236}">
                <a16:creationId xmlns:a16="http://schemas.microsoft.com/office/drawing/2014/main" id="{B5009A7A-0B5F-46E8-9A9B-93FEA04C0911}"/>
              </a:ext>
            </a:extLst>
          </p:cNvPr>
          <p:cNvCxnSpPr>
            <a:cxnSpLocks/>
          </p:cNvCxnSpPr>
          <p:nvPr/>
        </p:nvCxnSpPr>
        <p:spPr>
          <a:xfrm>
            <a:off x="3465139" y="4504098"/>
            <a:ext cx="2387021"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2">
            <a:extLst>
              <a:ext uri="{FF2B5EF4-FFF2-40B4-BE49-F238E27FC236}">
                <a16:creationId xmlns:a16="http://schemas.microsoft.com/office/drawing/2014/main" id="{DEDECB64-31D6-D3C5-4722-872AB9A65FA4}"/>
              </a:ext>
            </a:extLst>
          </p:cNvPr>
          <p:cNvSpPr txBox="1">
            <a:spLocks/>
          </p:cNvSpPr>
          <p:nvPr/>
        </p:nvSpPr>
        <p:spPr>
          <a:xfrm>
            <a:off x="499553" y="6056129"/>
            <a:ext cx="4802067" cy="6155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a:spcAft>
                <a:spcPts val="133"/>
              </a:spcAft>
              <a:defRPr/>
            </a:pPr>
            <a:r>
              <a:rPr lang="en-US" sz="800" b="0">
                <a:solidFill>
                  <a:schemeClr val="tx1"/>
                </a:solidFill>
                <a:latin typeface="Arial"/>
                <a:cs typeface="Arial"/>
              </a:rPr>
              <a:t>Assumes</a:t>
            </a:r>
            <a:r>
              <a:rPr kumimoji="0" lang="en-US" sz="800" b="0" i="0" u="none" strike="noStrike" kern="1200" cap="none" spc="0" normalizeH="0" baseline="0" noProof="0">
                <a:ln>
                  <a:noFill/>
                </a:ln>
                <a:solidFill>
                  <a:schemeClr val="tx1"/>
                </a:solidFill>
                <a:effectLst/>
                <a:uLnTx/>
                <a:uFillTx/>
                <a:latin typeface="Arial"/>
                <a:cs typeface="Arial"/>
              </a:rPr>
              <a:t> they pay </a:t>
            </a:r>
            <a:r>
              <a:rPr lang="en-US" sz="800" b="0">
                <a:solidFill>
                  <a:schemeClr val="tx1"/>
                </a:solidFill>
                <a:latin typeface="Arial"/>
                <a:cs typeface="Arial"/>
              </a:rPr>
              <a:t>20</a:t>
            </a:r>
            <a:r>
              <a:rPr kumimoji="0" lang="en-US" sz="800" b="0" i="0" u="none" strike="noStrike" kern="1200" cap="none" spc="0" normalizeH="0" baseline="0" noProof="0">
                <a:ln>
                  <a:noFill/>
                </a:ln>
                <a:solidFill>
                  <a:schemeClr val="tx1"/>
                </a:solidFill>
                <a:effectLst/>
                <a:uLnTx/>
                <a:uFillTx/>
                <a:latin typeface="Arial"/>
                <a:cs typeface="Arial"/>
              </a:rPr>
              <a:t>% of their income in federal, state and social security taxes. Actual tax savings will depend on your FSA contributions, applicable State tax rates and your personal tax situation. Please consult your tax adviser for details.</a:t>
            </a:r>
            <a:endParaRPr lang="en-US" sz="800" b="0" i="0" u="none" strike="noStrike" kern="1200" cap="none" spc="0" normalizeH="0" baseline="0" noProof="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2761912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D2D18AB-275F-2768-77D9-D886DF6671E6}"/>
              </a:ext>
              <a:ext uri="{C183D7F6-B498-43B3-948B-1728B52AA6E4}">
                <adec:decorative xmlns:adec="http://schemas.microsoft.com/office/drawing/2017/decorative" val="1"/>
              </a:ext>
            </a:extLst>
          </p:cNvPr>
          <p:cNvPicPr>
            <a:picLocks noGrp="1" noChangeAspect="1" noChangeArrowheads="1"/>
          </p:cNvPicPr>
          <p:nvPr>
            <p:ph type="pic" idx="15"/>
          </p:nvPr>
        </p:nvPicPr>
        <p:blipFill rotWithShape="1">
          <a:blip r:embed="rId3" cstate="email">
            <a:extLst>
              <a:ext uri="{28A0092B-C50C-407E-A947-70E740481C1C}">
                <a14:useLocalDpi xmlns:a14="http://schemas.microsoft.com/office/drawing/2010/main"/>
              </a:ext>
            </a:extLst>
          </a:blip>
          <a:srcRect/>
          <a:stretch/>
        </p:blipFill>
        <p:spPr bwMode="auto">
          <a:xfrm>
            <a:off x="2832847" y="0"/>
            <a:ext cx="9359153" cy="6866768"/>
          </a:xfrm>
          <a:prstGeom prst="rect">
            <a:avLst/>
          </a:prstGeom>
          <a:noFill/>
          <a:extLst>
            <a:ext uri="{909E8E84-426E-40DD-AFC4-6F175D3DCCD1}">
              <a14:hiddenFill xmlns:a14="http://schemas.microsoft.com/office/drawing/2010/main">
                <a:solidFill>
                  <a:srgbClr val="FFFFFF"/>
                </a:solidFill>
              </a14:hiddenFill>
            </a:ext>
          </a:extLst>
        </p:spPr>
      </p:pic>
      <p:sp>
        <p:nvSpPr>
          <p:cNvPr id="6" name="SmartArt Placeholder 5">
            <a:extLst>
              <a:ext uri="{FF2B5EF4-FFF2-40B4-BE49-F238E27FC236}">
                <a16:creationId xmlns:a16="http://schemas.microsoft.com/office/drawing/2014/main" id="{59790166-0F66-4C97-C5CF-37ABBB5FF5DD}"/>
              </a:ext>
            </a:extLst>
          </p:cNvPr>
          <p:cNvSpPr>
            <a:spLocks noGrp="1"/>
          </p:cNvSpPr>
          <p:nvPr>
            <p:ph type="dgm" sz="quarter" idx="47"/>
          </p:nvPr>
        </p:nvSpPr>
        <p:spPr>
          <a:xfrm>
            <a:off x="0" y="3836896"/>
            <a:ext cx="4940492" cy="2365771"/>
          </a:xfrm>
        </p:spPr>
        <p:txBody>
          <a:bodyPr/>
          <a:lstStyle/>
          <a:p>
            <a:endParaRPr lang="en-US"/>
          </a:p>
        </p:txBody>
      </p:sp>
      <p:sp>
        <p:nvSpPr>
          <p:cNvPr id="3" name="Title 2">
            <a:extLst>
              <a:ext uri="{FF2B5EF4-FFF2-40B4-BE49-F238E27FC236}">
                <a16:creationId xmlns:a16="http://schemas.microsoft.com/office/drawing/2014/main" id="{83ABE569-15EE-2344-6A6F-C0FE3525114C}"/>
              </a:ext>
            </a:extLst>
          </p:cNvPr>
          <p:cNvSpPr>
            <a:spLocks noGrp="1"/>
          </p:cNvSpPr>
          <p:nvPr>
            <p:ph type="title"/>
          </p:nvPr>
        </p:nvSpPr>
        <p:spPr>
          <a:xfrm>
            <a:off x="853441" y="4120008"/>
            <a:ext cx="6620787" cy="1763688"/>
          </a:xfrm>
        </p:spPr>
        <p:txBody>
          <a:bodyPr/>
          <a:lstStyle/>
          <a:p>
            <a:r>
              <a:rPr lang="en-US">
                <a:latin typeface="Arial" panose="020B0604020202020204" pitchFamily="34" charset="0"/>
                <a:cs typeface="Arial" panose="020B0604020202020204" pitchFamily="34" charset="0"/>
              </a:rPr>
              <a:t>Pro-tip:</a:t>
            </a:r>
            <a:br>
              <a:rPr lang="en-US">
                <a:latin typeface="Arial" panose="020B0604020202020204" pitchFamily="34" charset="0"/>
                <a:cs typeface="Arial" panose="020B0604020202020204" pitchFamily="34" charset="0"/>
              </a:rPr>
            </a:br>
            <a:r>
              <a:rPr lang="en-US" sz="3200" b="0">
                <a:solidFill>
                  <a:srgbClr val="007A96"/>
                </a:solidFill>
                <a:latin typeface="Arial" panose="020B0604020202020204" pitchFamily="34" charset="0"/>
                <a:cs typeface="Arial" panose="020B0604020202020204" pitchFamily="34" charset="0"/>
              </a:rPr>
              <a:t>You only save </a:t>
            </a:r>
            <a:br>
              <a:rPr lang="en-US" sz="3200" b="0">
                <a:solidFill>
                  <a:srgbClr val="007A96"/>
                </a:solidFill>
                <a:latin typeface="Arial" panose="020B0604020202020204" pitchFamily="34" charset="0"/>
                <a:cs typeface="Arial" panose="020B0604020202020204" pitchFamily="34" charset="0"/>
              </a:rPr>
            </a:br>
            <a:r>
              <a:rPr lang="en-US" sz="3200" b="0">
                <a:solidFill>
                  <a:srgbClr val="007A96"/>
                </a:solidFill>
                <a:latin typeface="Arial" panose="020B0604020202020204" pitchFamily="34" charset="0"/>
                <a:cs typeface="Arial" panose="020B0604020202020204" pitchFamily="34" charset="0"/>
              </a:rPr>
              <a:t>if you spend it all </a:t>
            </a:r>
            <a:endParaRPr lang="en-US" sz="3200" b="0">
              <a:latin typeface="Arial" panose="020B0604020202020204" pitchFamily="34" charset="0"/>
              <a:cs typeface="Arial" panose="020B0604020202020204" pitchFamily="34" charset="0"/>
            </a:endParaRPr>
          </a:p>
        </p:txBody>
      </p:sp>
      <p:sp>
        <p:nvSpPr>
          <p:cNvPr id="5" name="SmartArt Placeholder 4">
            <a:extLst>
              <a:ext uri="{FF2B5EF4-FFF2-40B4-BE49-F238E27FC236}">
                <a16:creationId xmlns:a16="http://schemas.microsoft.com/office/drawing/2014/main" id="{BBEF789F-F783-F109-3A4E-617B18FCCA6A}"/>
              </a:ext>
            </a:extLst>
          </p:cNvPr>
          <p:cNvSpPr>
            <a:spLocks noGrp="1"/>
          </p:cNvSpPr>
          <p:nvPr>
            <p:ph type="dgm" sz="quarter" idx="27"/>
          </p:nvPr>
        </p:nvSpPr>
        <p:spPr>
          <a:xfrm>
            <a:off x="4822394" y="3836896"/>
            <a:ext cx="118099" cy="2365771"/>
          </a:xfrm>
        </p:spPr>
        <p:txBody>
          <a:bodyPr/>
          <a:lstStyle/>
          <a:p>
            <a:endParaRPr lang="en-US"/>
          </a:p>
        </p:txBody>
      </p:sp>
    </p:spTree>
    <p:extLst>
      <p:ext uri="{BB962C8B-B14F-4D97-AF65-F5344CB8AC3E}">
        <p14:creationId xmlns:p14="http://schemas.microsoft.com/office/powerpoint/2010/main" val="174427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EC81D8-F30F-AD81-3670-F7F1221D65BD}"/>
              </a:ext>
              <a:ext uri="{C183D7F6-B498-43B3-948B-1728B52AA6E4}">
                <adec:decorative xmlns:adec="http://schemas.microsoft.com/office/drawing/2017/decorative" val="1"/>
              </a:ext>
            </a:extLst>
          </p:cNvPr>
          <p:cNvGrpSpPr/>
          <p:nvPr/>
        </p:nvGrpSpPr>
        <p:grpSpPr>
          <a:xfrm>
            <a:off x="916924" y="577208"/>
            <a:ext cx="1031154" cy="1031152"/>
            <a:chOff x="4181310" y="1066071"/>
            <a:chExt cx="773365" cy="773364"/>
          </a:xfrm>
        </p:grpSpPr>
        <p:sp>
          <p:nvSpPr>
            <p:cNvPr id="13" name="Oval 12">
              <a:extLst>
                <a:ext uri="{FF2B5EF4-FFF2-40B4-BE49-F238E27FC236}">
                  <a16:creationId xmlns:a16="http://schemas.microsoft.com/office/drawing/2014/main" id="{BD69A89D-5B3E-D02C-900D-FADBA888FC74}"/>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29E812-713F-D787-2097-4AE1FFD4AD8C}"/>
                </a:ext>
                <a:ext uri="{C183D7F6-B498-43B3-948B-1728B52AA6E4}">
                  <adec:decorative xmlns:adec="http://schemas.microsoft.com/office/drawing/2017/decorative"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a:solidFill>
                    <a:srgbClr val="FFFFFF"/>
                  </a:solidFill>
                  <a:latin typeface="Arial" panose="020B0604020202020204" pitchFamily="34" charset="0"/>
                  <a:cs typeface="Arial" panose="020B0604020202020204" pitchFamily="34" charset="0"/>
                </a:rPr>
                <a:t>?</a:t>
              </a:r>
            </a:p>
          </p:txBody>
        </p:sp>
      </p:grpSp>
      <p:sp>
        <p:nvSpPr>
          <p:cNvPr id="3" name="Title 59">
            <a:extLst>
              <a:ext uri="{FF2B5EF4-FFF2-40B4-BE49-F238E27FC236}">
                <a16:creationId xmlns:a16="http://schemas.microsoft.com/office/drawing/2014/main" id="{C7976B4F-B923-D6A1-92E0-EB2FFD82E4F2}"/>
              </a:ext>
            </a:extLst>
          </p:cNvPr>
          <p:cNvSpPr txBox="1">
            <a:spLocks/>
          </p:cNvSpPr>
          <p:nvPr/>
        </p:nvSpPr>
        <p:spPr>
          <a:xfrm>
            <a:off x="853443" y="1839171"/>
            <a:ext cx="10134347"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a:lnSpc>
                <a:spcPct val="110000"/>
              </a:lnSpc>
              <a:spcAft>
                <a:spcPts val="1800"/>
              </a:spcAft>
              <a:defRPr/>
            </a:pPr>
            <a:r>
              <a:rPr kumimoji="0" lang="en-US" sz="4400" b="1" i="0" u="none" strike="noStrike" kern="1200" cap="none" spc="0" normalizeH="0" baseline="0" noProof="0">
                <a:ln>
                  <a:noFill/>
                </a:ln>
                <a:solidFill>
                  <a:srgbClr val="592C82"/>
                </a:solidFill>
                <a:effectLst/>
                <a:uLnTx/>
                <a:uFillTx/>
                <a:latin typeface="Arial"/>
                <a:cs typeface="Arial"/>
              </a:rPr>
              <a:t>How can you find out if an expense or service is eligible to be purchased with your FSA funds? </a:t>
            </a:r>
          </a:p>
          <a:p>
            <a:pPr>
              <a:lnSpc>
                <a:spcPct val="110000"/>
              </a:lnSpc>
              <a:defRPr/>
            </a:pPr>
            <a:r>
              <a:rPr kumimoji="0" lang="en-US" sz="3200" b="0" i="0" u="none" strike="noStrike" kern="1200" cap="none" spc="0" normalizeH="0" baseline="0" noProof="0">
                <a:ln>
                  <a:noFill/>
                </a:ln>
                <a:solidFill>
                  <a:srgbClr val="592C82"/>
                </a:solidFill>
                <a:effectLst/>
                <a:uLnTx/>
                <a:uFillTx/>
                <a:latin typeface="Arial"/>
                <a:cs typeface="Arial"/>
              </a:rPr>
              <a:t>(Respond in poll)</a:t>
            </a:r>
          </a:p>
          <a:p>
            <a:pPr>
              <a:lnSpc>
                <a:spcPct val="110000"/>
              </a:lnSpc>
              <a:defRPr/>
            </a:pPr>
            <a:endParaRPr kumimoji="0" lang="en-US" sz="4400" b="1" i="0" u="none" strike="noStrike" kern="1200" cap="none" spc="0" normalizeH="0" baseline="0" noProof="0">
              <a:ln>
                <a:noFill/>
              </a:ln>
              <a:solidFill>
                <a:srgbClr val="592C82"/>
              </a:solidFill>
              <a:effectLst/>
              <a:uLnTx/>
              <a:uFillTx/>
              <a:latin typeface="Arial"/>
              <a:cs typeface="Arial"/>
            </a:endParaRPr>
          </a:p>
        </p:txBody>
      </p:sp>
    </p:spTree>
    <p:extLst>
      <p:ext uri="{BB962C8B-B14F-4D97-AF65-F5344CB8AC3E}">
        <p14:creationId xmlns:p14="http://schemas.microsoft.com/office/powerpoint/2010/main" val="3192387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936AE2D6-DBA6-C25D-3D95-69E40E4D5AF2}"/>
              </a:ext>
            </a:extLst>
          </p:cNvPr>
          <p:cNvSpPr/>
          <p:nvPr/>
        </p:nvSpPr>
        <p:spPr>
          <a:xfrm>
            <a:off x="916925" y="577208"/>
            <a:ext cx="1031153" cy="10311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7" name="Title 59">
            <a:extLst>
              <a:ext uri="{FF2B5EF4-FFF2-40B4-BE49-F238E27FC236}">
                <a16:creationId xmlns:a16="http://schemas.microsoft.com/office/drawing/2014/main" id="{9340F616-F5FF-B3B6-0DCB-5781280CF40D}"/>
              </a:ext>
            </a:extLst>
          </p:cNvPr>
          <p:cNvSpPr txBox="1">
            <a:spLocks/>
          </p:cNvSpPr>
          <p:nvPr/>
        </p:nvSpPr>
        <p:spPr>
          <a:xfrm>
            <a:off x="853444" y="1839171"/>
            <a:ext cx="9969454" cy="874049"/>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defTabSz="914400" rtl="0" eaLnBrk="1" fontAlgn="auto" latinLnBrk="0" hangingPunct="1">
              <a:lnSpc>
                <a:spcPct val="100000"/>
              </a:lnSpc>
              <a:spcBef>
                <a:spcPts val="0"/>
              </a:spcBef>
              <a:spcAft>
                <a:spcPts val="2400"/>
              </a:spcAft>
              <a:buClrTx/>
              <a:buSzTx/>
              <a:buFontTx/>
              <a:buNone/>
              <a:tabLst/>
              <a:defRPr/>
            </a:pPr>
            <a:r>
              <a:rPr kumimoji="0" lang="en-US" sz="440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t>There are a variety of ways:</a:t>
            </a:r>
          </a:p>
        </p:txBody>
      </p:sp>
      <p:sp>
        <p:nvSpPr>
          <p:cNvPr id="4" name="Content Placeholder 3">
            <a:extLst>
              <a:ext uri="{FF2B5EF4-FFF2-40B4-BE49-F238E27FC236}">
                <a16:creationId xmlns:a16="http://schemas.microsoft.com/office/drawing/2014/main" id="{46FF3F69-48C6-F626-0CE2-6DCEF6B7F377}"/>
              </a:ext>
            </a:extLst>
          </p:cNvPr>
          <p:cNvSpPr>
            <a:spLocks noGrp="1"/>
          </p:cNvSpPr>
          <p:nvPr>
            <p:ph sz="quarter" idx="15"/>
          </p:nvPr>
        </p:nvSpPr>
        <p:spPr>
          <a:xfrm>
            <a:off x="853017" y="6531734"/>
            <a:ext cx="10744200" cy="144720"/>
          </a:xfrm>
        </p:spPr>
        <p:txBody>
          <a:bodyPr/>
          <a:lstStyle/>
          <a:p>
            <a:r>
              <a:rPr lang="en-US"/>
              <a:t>Plans vary by employer, and these changes do not necessarily change the benefits available under your employer's plan. </a:t>
            </a:r>
          </a:p>
        </p:txBody>
      </p:sp>
      <p:pic>
        <p:nvPicPr>
          <p:cNvPr id="5" name="Graphic 4">
            <a:extLst>
              <a:ext uri="{FF2B5EF4-FFF2-40B4-BE49-F238E27FC236}">
                <a16:creationId xmlns:a16="http://schemas.microsoft.com/office/drawing/2014/main" id="{CFCDF64D-AEAD-A910-9AA1-B1DC4B0907A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10800000">
            <a:off x="1153101" y="771266"/>
            <a:ext cx="558800" cy="635000"/>
          </a:xfrm>
          <a:prstGeom prst="rect">
            <a:avLst/>
          </a:prstGeom>
        </p:spPr>
      </p:pic>
      <p:grpSp>
        <p:nvGrpSpPr>
          <p:cNvPr id="6" name="Group 5">
            <a:extLst>
              <a:ext uri="{FF2B5EF4-FFF2-40B4-BE49-F238E27FC236}">
                <a16:creationId xmlns:a16="http://schemas.microsoft.com/office/drawing/2014/main" id="{F268668B-BD1D-BB0B-BE38-33F6602B3E49}"/>
              </a:ext>
            </a:extLst>
          </p:cNvPr>
          <p:cNvGrpSpPr/>
          <p:nvPr/>
        </p:nvGrpSpPr>
        <p:grpSpPr>
          <a:xfrm>
            <a:off x="646696" y="2944031"/>
            <a:ext cx="4052302" cy="3356699"/>
            <a:chOff x="60560" y="1057922"/>
            <a:chExt cx="3940291" cy="2988275"/>
          </a:xfrm>
        </p:grpSpPr>
        <p:grpSp>
          <p:nvGrpSpPr>
            <p:cNvPr id="7" name="Group 6">
              <a:extLst>
                <a:ext uri="{FF2B5EF4-FFF2-40B4-BE49-F238E27FC236}">
                  <a16:creationId xmlns:a16="http://schemas.microsoft.com/office/drawing/2014/main" id="{D4D288D0-6147-2A40-1FEE-8A84E074EBDF}"/>
                </a:ext>
              </a:extLst>
            </p:cNvPr>
            <p:cNvGrpSpPr/>
            <p:nvPr/>
          </p:nvGrpSpPr>
          <p:grpSpPr>
            <a:xfrm>
              <a:off x="60560" y="1057922"/>
              <a:ext cx="3940291" cy="2988275"/>
              <a:chOff x="-14321" y="1503347"/>
              <a:chExt cx="3940291" cy="2988275"/>
            </a:xfrm>
          </p:grpSpPr>
          <p:sp>
            <p:nvSpPr>
              <p:cNvPr id="9" name="Title 2">
                <a:extLst>
                  <a:ext uri="{FF2B5EF4-FFF2-40B4-BE49-F238E27FC236}">
                    <a16:creationId xmlns:a16="http://schemas.microsoft.com/office/drawing/2014/main" id="{23277A8C-2D39-1BDF-6FE2-67DB197EE4F2}"/>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10" name="TextBox 9">
                <a:extLst>
                  <a:ext uri="{FF2B5EF4-FFF2-40B4-BE49-F238E27FC236}">
                    <a16:creationId xmlns:a16="http://schemas.microsoft.com/office/drawing/2014/main" id="{71DFFB87-E964-B826-AE5A-104DAC6385B7}"/>
                  </a:ext>
                </a:extLst>
              </p:cNvPr>
              <p:cNvSpPr txBox="1"/>
              <p:nvPr/>
            </p:nvSpPr>
            <p:spPr>
              <a:xfrm>
                <a:off x="1134103" y="1625930"/>
                <a:ext cx="2791867"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Search online</a:t>
                </a:r>
              </a:p>
              <a:p>
                <a:pPr marL="285750" indent="-285750">
                  <a:lnSpc>
                    <a:spcPct val="120000"/>
                  </a:lnSpc>
                  <a:spcAft>
                    <a:spcPts val="1200"/>
                  </a:spcAft>
                  <a:buFont typeface="Wingdings" pitchFamily="2" charset="2"/>
                  <a:buChar char="§"/>
                  <a:defRPr/>
                </a:pPr>
                <a:r>
                  <a:rPr kumimoji="0" lang="en-US" sz="1500" b="0" i="0" u="none" strike="noStrike" kern="1200" cap="none" spc="0" normalizeH="0" baseline="0" noProof="0">
                    <a:ln>
                      <a:noFill/>
                    </a:ln>
                    <a:effectLst/>
                    <a:uLnTx/>
                    <a:uFillTx/>
                    <a:latin typeface="Arial"/>
                    <a:ea typeface="+mn-ea"/>
                    <a:cs typeface="Arial"/>
                  </a:rPr>
                  <a:t>HealthEquity.com/</a:t>
                </a:r>
                <a:r>
                  <a:rPr lang="en-US" sz="1500">
                    <a:latin typeface="Arial"/>
                    <a:cs typeface="Arial"/>
                  </a:rPr>
                  <a:t>FSA</a:t>
                </a:r>
                <a:r>
                  <a:rPr kumimoji="0" lang="en-US" sz="1500" b="0" i="0" u="none" strike="noStrike" kern="1200" cap="none" spc="0" normalizeH="0" baseline="0" noProof="0">
                    <a:ln>
                      <a:noFill/>
                    </a:ln>
                    <a:effectLst/>
                    <a:uLnTx/>
                    <a:uFillTx/>
                    <a:latin typeface="Arial"/>
                    <a:ea typeface="+mn-ea"/>
                    <a:cs typeface="Arial"/>
                  </a:rPr>
                  <a:t>-</a:t>
                </a:r>
                <a:r>
                  <a:rPr lang="en-US" sz="1500">
                    <a:latin typeface="Arial"/>
                    <a:cs typeface="Arial"/>
                  </a:rPr>
                  <a:t>QME</a:t>
                </a:r>
                <a:endParaRPr kumimoji="0" lang="en-US" sz="1500" b="0" i="0" u="none" strike="noStrike" kern="1200" cap="none" spc="0" normalizeH="0" baseline="0" noProof="0">
                  <a:ln>
                    <a:noFill/>
                  </a:ln>
                  <a:effectLst/>
                  <a:uLnTx/>
                  <a:uFillTx/>
                  <a:latin typeface="Arial"/>
                  <a:ea typeface="+mn-ea"/>
                  <a:cs typeface="Arial"/>
                </a:endParaRPr>
              </a:p>
              <a:p>
                <a:pPr marL="285750" indent="-285750">
                  <a:lnSpc>
                    <a:spcPct val="120000"/>
                  </a:lnSpc>
                  <a:spcAft>
                    <a:spcPts val="1200"/>
                  </a:spcAft>
                  <a:buFont typeface="Wingdings" pitchFamily="2" charset="2"/>
                  <a:buChar char="§"/>
                  <a:defRPr/>
                </a:pPr>
                <a:r>
                  <a:rPr kumimoji="0" lang="en-US" sz="1500" b="0" i="0" u="none" strike="noStrike" kern="1200" cap="none" spc="0" normalizeH="0" baseline="0" noProof="0">
                    <a:ln>
                      <a:noFill/>
                    </a:ln>
                    <a:effectLst/>
                    <a:uLnTx/>
                    <a:uFillTx/>
                    <a:latin typeface="Arial"/>
                    <a:ea typeface="+mn-ea"/>
                    <a:cs typeface="Arial"/>
                  </a:rPr>
                  <a:t>FSAStore.com</a:t>
                </a:r>
              </a:p>
              <a:p>
                <a:pPr>
                  <a:lnSpc>
                    <a:spcPct val="120000"/>
                  </a:lnSpc>
                  <a:spcAft>
                    <a:spcPts val="1200"/>
                  </a:spcAft>
                  <a:defRPr/>
                </a:pPr>
                <a:r>
                  <a:rPr kumimoji="0" lang="en-US" sz="1500" b="0" i="0" u="none" strike="noStrike" kern="1200" cap="none" spc="0" normalizeH="0" baseline="0" noProof="0">
                    <a:ln>
                      <a:noFill/>
                    </a:ln>
                    <a:effectLst/>
                    <a:uLnTx/>
                    <a:uFillTx/>
                    <a:latin typeface="Arial"/>
                    <a:ea typeface="+mn-ea"/>
                    <a:cs typeface="Arial"/>
                  </a:rPr>
                  <a:t> </a:t>
                </a:r>
              </a:p>
            </p:txBody>
          </p:sp>
        </p:grpSp>
        <p:cxnSp>
          <p:nvCxnSpPr>
            <p:cNvPr id="8" name="Straight Connector 7">
              <a:extLst>
                <a:ext uri="{FF2B5EF4-FFF2-40B4-BE49-F238E27FC236}">
                  <a16:creationId xmlns:a16="http://schemas.microsoft.com/office/drawing/2014/main" id="{A7C5E88D-2D69-679A-BF01-7A09CD7B9C7B}"/>
                </a:ext>
              </a:extLst>
            </p:cNvPr>
            <p:cNvCxnSpPr>
              <a:cxnSpLocks/>
            </p:cNvCxnSpPr>
            <p:nvPr/>
          </p:nvCxnSpPr>
          <p:spPr>
            <a:xfrm>
              <a:off x="910275" y="1269279"/>
              <a:ext cx="0" cy="1291310"/>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1510697B-9C15-5374-2C3E-9F096EDBAF20}"/>
              </a:ext>
            </a:extLst>
          </p:cNvPr>
          <p:cNvGrpSpPr/>
          <p:nvPr/>
        </p:nvGrpSpPr>
        <p:grpSpPr>
          <a:xfrm>
            <a:off x="5473073" y="2944031"/>
            <a:ext cx="5050020" cy="3356699"/>
            <a:chOff x="60560" y="1057922"/>
            <a:chExt cx="5050020" cy="2988275"/>
          </a:xfrm>
        </p:grpSpPr>
        <p:grpSp>
          <p:nvGrpSpPr>
            <p:cNvPr id="12" name="Group 11">
              <a:extLst>
                <a:ext uri="{FF2B5EF4-FFF2-40B4-BE49-F238E27FC236}">
                  <a16:creationId xmlns:a16="http://schemas.microsoft.com/office/drawing/2014/main" id="{F9D4D82D-E2A7-9C62-E247-A3CF2D57FA9E}"/>
                </a:ext>
              </a:extLst>
            </p:cNvPr>
            <p:cNvGrpSpPr/>
            <p:nvPr/>
          </p:nvGrpSpPr>
          <p:grpSpPr>
            <a:xfrm>
              <a:off x="60560" y="1057922"/>
              <a:ext cx="5050020" cy="2988275"/>
              <a:chOff x="-14321" y="1503347"/>
              <a:chExt cx="5050020" cy="2988275"/>
            </a:xfrm>
          </p:grpSpPr>
          <p:sp>
            <p:nvSpPr>
              <p:cNvPr id="15" name="Title 2">
                <a:extLst>
                  <a:ext uri="{FF2B5EF4-FFF2-40B4-BE49-F238E27FC236}">
                    <a16:creationId xmlns:a16="http://schemas.microsoft.com/office/drawing/2014/main" id="{33D41B3A-0648-3F39-4628-CBC0D5BF49BB}"/>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16" name="TextBox 15">
                <a:extLst>
                  <a:ext uri="{FF2B5EF4-FFF2-40B4-BE49-F238E27FC236}">
                    <a16:creationId xmlns:a16="http://schemas.microsoft.com/office/drawing/2014/main" id="{468371DB-D1A1-7BB1-E9EA-5B93BC21F236}"/>
                  </a:ext>
                </a:extLst>
              </p:cNvPr>
              <p:cNvSpPr txBox="1"/>
              <p:nvPr/>
            </p:nvSpPr>
            <p:spPr>
              <a:xfrm>
                <a:off x="1134102" y="1625930"/>
                <a:ext cx="3901597"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Mobile app</a:t>
                </a:r>
              </a:p>
              <a:p>
                <a:pPr marR="0" lvl="0" algn="l" defTabSz="914400" rtl="0" eaLnBrk="1" fontAlgn="auto" latinLnBrk="0" hangingPunct="1">
                  <a:lnSpc>
                    <a:spcPct val="120000"/>
                  </a:lnSpc>
                  <a:spcBef>
                    <a:spcPts val="0"/>
                  </a:spcBef>
                  <a:spcAft>
                    <a:spcPts val="1200"/>
                  </a:spcAft>
                  <a:buClrTx/>
                  <a:buSzTx/>
                  <a:tabLst/>
                  <a:defRPr/>
                </a:pPr>
                <a:r>
                  <a:rPr kumimoji="0" lang="en-US" sz="1500" b="0" i="0" u="none" strike="noStrike" kern="1200" cap="none" spc="0" normalizeH="0" baseline="0" noProof="0">
                    <a:ln>
                      <a:noFill/>
                    </a:ln>
                    <a:effectLst/>
                    <a:uLnTx/>
                    <a:uFillTx/>
                    <a:latin typeface="Arial"/>
                    <a:ea typeface="+mn-ea"/>
                    <a:cs typeface="+mn-cs"/>
                  </a:rPr>
                  <a:t>Download the HealthEquity mobile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app feature and scan product barcodes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in the store to find out if they are eligible</a:t>
                </a:r>
              </a:p>
            </p:txBody>
          </p:sp>
        </p:grpSp>
        <p:cxnSp>
          <p:nvCxnSpPr>
            <p:cNvPr id="13" name="Straight Connector 12">
              <a:extLst>
                <a:ext uri="{FF2B5EF4-FFF2-40B4-BE49-F238E27FC236}">
                  <a16:creationId xmlns:a16="http://schemas.microsoft.com/office/drawing/2014/main" id="{B53B23AE-2566-099A-09F2-54C6664D853C}"/>
                </a:ext>
              </a:extLst>
            </p:cNvPr>
            <p:cNvCxnSpPr>
              <a:cxnSpLocks/>
            </p:cNvCxnSpPr>
            <p:nvPr/>
          </p:nvCxnSpPr>
          <p:spPr>
            <a:xfrm>
              <a:off x="975434" y="1269279"/>
              <a:ext cx="0" cy="1291310"/>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38855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oman pampering a dog.">
            <a:extLst>
              <a:ext uri="{FF2B5EF4-FFF2-40B4-BE49-F238E27FC236}">
                <a16:creationId xmlns:a16="http://schemas.microsoft.com/office/drawing/2014/main" id="{4799F7F1-D1C1-4E45-97E5-E3BDFF167D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13" name="Rectangle 12">
            <a:extLst>
              <a:ext uri="{FF2B5EF4-FFF2-40B4-BE49-F238E27FC236}">
                <a16:creationId xmlns:a16="http://schemas.microsoft.com/office/drawing/2014/main" id="{C88F6EB9-4520-4A92-A5A1-ADEEDF09BB5C}"/>
              </a:ext>
              <a:ext uri="{C183D7F6-B498-43B3-948B-1728B52AA6E4}">
                <adec:decorative xmlns:adec="http://schemas.microsoft.com/office/drawing/2017/decorative"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87FDBD1D-A76E-4799-AAEC-9D19C1C08FAA}"/>
              </a:ext>
              <a:ext uri="{C183D7F6-B498-43B3-948B-1728B52AA6E4}">
                <adec:decorative xmlns:adec="http://schemas.microsoft.com/office/drawing/2017/decorative" val="1"/>
              </a:ext>
            </a:extLst>
          </p:cNvPr>
          <p:cNvSpPr/>
          <p:nvPr/>
        </p:nvSpPr>
        <p:spPr>
          <a:xfrm>
            <a:off x="3846218" y="12032"/>
            <a:ext cx="286407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6DC1A8EB-62B9-4958-838F-B37BCE9FD994}"/>
              </a:ext>
              <a:ext uri="{C183D7F6-B498-43B3-948B-1728B52AA6E4}">
                <adec:decorative xmlns:adec="http://schemas.microsoft.com/office/drawing/2017/decorative"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853443" y="365761"/>
            <a:ext cx="6996330" cy="1401089"/>
          </a:xfrm>
        </p:spPr>
        <p:txBody>
          <a:bodyPr/>
          <a:lstStyle/>
          <a:p>
            <a:r>
              <a:rPr lang="en-US">
                <a:latin typeface="Arial" panose="020B0604020202020204" pitchFamily="34" charset="0"/>
                <a:cs typeface="Arial" panose="020B0604020202020204" pitchFamily="34" charset="0"/>
              </a:rPr>
              <a:t>What’s needed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for reimbursement</a:t>
            </a:r>
          </a:p>
        </p:txBody>
      </p:sp>
      <p:sp>
        <p:nvSpPr>
          <p:cNvPr id="2" name="Content Placeholder 1">
            <a:extLst>
              <a:ext uri="{FF2B5EF4-FFF2-40B4-BE49-F238E27FC236}">
                <a16:creationId xmlns:a16="http://schemas.microsoft.com/office/drawing/2014/main" id="{13B63394-5F08-4583-8828-7944E9863268}"/>
              </a:ext>
            </a:extLst>
          </p:cNvPr>
          <p:cNvSpPr>
            <a:spLocks noGrp="1"/>
          </p:cNvSpPr>
          <p:nvPr>
            <p:ph sz="quarter" idx="14"/>
          </p:nvPr>
        </p:nvSpPr>
        <p:spPr>
          <a:xfrm>
            <a:off x="853019" y="1981924"/>
            <a:ext cx="5069480" cy="3672224"/>
          </a:xfrm>
        </p:spPr>
        <p:txBody>
          <a:bodyPr/>
          <a:lstStyle/>
          <a:p>
            <a:pPr marL="0" lvl="0" indent="0">
              <a:buNone/>
            </a:pPr>
            <a:r>
              <a:rPr lang="en-US" noProof="0">
                <a:latin typeface="Arial" panose="020B0604020202020204" pitchFamily="34" charset="0"/>
                <a:cs typeface="Arial" panose="020B0604020202020204" pitchFamily="34" charset="0"/>
              </a:rPr>
              <a:t>Documentation that includes </a:t>
            </a:r>
            <a:br>
              <a:rPr lang="en-US" noProof="0">
                <a:latin typeface="Arial" panose="020B0604020202020204" pitchFamily="34" charset="0"/>
                <a:cs typeface="Arial" panose="020B0604020202020204" pitchFamily="34" charset="0"/>
              </a:rPr>
            </a:br>
            <a:r>
              <a:rPr lang="en-US" noProof="0">
                <a:latin typeface="Arial" panose="020B0604020202020204" pitchFamily="34" charset="0"/>
                <a:cs typeface="Arial" panose="020B0604020202020204" pitchFamily="34" charset="0"/>
              </a:rPr>
              <a:t>the following should be provided:</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Name</a:t>
            </a:r>
            <a:r>
              <a:rPr lang="en-US" sz="2000">
                <a:latin typeface="Arial" panose="020B0604020202020204" pitchFamily="34" charset="0"/>
                <a:cs typeface="Arial" panose="020B0604020202020204" pitchFamily="34" charset="0"/>
              </a:rPr>
              <a:t>s</a:t>
            </a:r>
            <a:r>
              <a:rPr lang="en-US" sz="2000" noProof="0">
                <a:latin typeface="Arial" panose="020B0604020202020204" pitchFamily="34" charset="0"/>
                <a:cs typeface="Arial" panose="020B0604020202020204" pitchFamily="34" charset="0"/>
              </a:rPr>
              <a:t> of providers</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Name</a:t>
            </a:r>
            <a:r>
              <a:rPr lang="en-US" sz="2000">
                <a:latin typeface="Arial" panose="020B0604020202020204" pitchFamily="34" charset="0"/>
                <a:cs typeface="Arial" panose="020B0604020202020204" pitchFamily="34" charset="0"/>
              </a:rPr>
              <a:t>s</a:t>
            </a:r>
            <a:r>
              <a:rPr lang="en-US" sz="2000" noProof="0">
                <a:latin typeface="Arial" panose="020B0604020202020204" pitchFamily="34" charset="0"/>
                <a:cs typeface="Arial" panose="020B0604020202020204" pitchFamily="34" charset="0"/>
              </a:rPr>
              <a:t> of persons who received care or service</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Date</a:t>
            </a:r>
            <a:r>
              <a:rPr lang="en-US" sz="2000">
                <a:latin typeface="Arial" panose="020B0604020202020204" pitchFamily="34" charset="0"/>
                <a:cs typeface="Arial" panose="020B0604020202020204" pitchFamily="34" charset="0"/>
              </a:rPr>
              <a:t>s </a:t>
            </a:r>
            <a:r>
              <a:rPr lang="en-US" sz="2000" noProof="0">
                <a:latin typeface="Arial" panose="020B0604020202020204" pitchFamily="34" charset="0"/>
                <a:cs typeface="Arial" panose="020B0604020202020204" pitchFamily="34" charset="0"/>
              </a:rPr>
              <a:t>of service or care</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Description</a:t>
            </a:r>
            <a:r>
              <a:rPr lang="en-US" sz="2000">
                <a:latin typeface="Arial" panose="020B0604020202020204" pitchFamily="34" charset="0"/>
                <a:cs typeface="Arial" panose="020B0604020202020204" pitchFamily="34" charset="0"/>
              </a:rPr>
              <a:t>s</a:t>
            </a:r>
            <a:r>
              <a:rPr lang="en-US" sz="2000" noProof="0">
                <a:latin typeface="Arial" panose="020B0604020202020204" pitchFamily="34" charset="0"/>
                <a:cs typeface="Arial" panose="020B0604020202020204" pitchFamily="34" charset="0"/>
              </a:rPr>
              <a:t> of services</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Cost</a:t>
            </a:r>
            <a:r>
              <a:rPr lang="en-US" sz="2000">
                <a:latin typeface="Arial" panose="020B0604020202020204" pitchFamily="34" charset="0"/>
                <a:cs typeface="Arial" panose="020B0604020202020204" pitchFamily="34" charset="0"/>
              </a:rPr>
              <a:t>s</a:t>
            </a:r>
            <a:r>
              <a:rPr lang="en-US" sz="2000" noProof="0">
                <a:latin typeface="Arial" panose="020B0604020202020204" pitchFamily="34" charset="0"/>
                <a:cs typeface="Arial" panose="020B0604020202020204" pitchFamily="34" charset="0"/>
              </a:rPr>
              <a:t> of service or care</a:t>
            </a:r>
          </a:p>
        </p:txBody>
      </p:sp>
    </p:spTree>
    <p:extLst>
      <p:ext uri="{BB962C8B-B14F-4D97-AF65-F5344CB8AC3E}">
        <p14:creationId xmlns:p14="http://schemas.microsoft.com/office/powerpoint/2010/main" val="2678510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942985" y="2343961"/>
            <a:ext cx="5451043" cy="3117388"/>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55">
              <a:buChar char="ü"/>
              <a:defRPr/>
            </a:pPr>
            <a:r>
              <a:rPr lang="en-US" sz="2000">
                <a:solidFill>
                  <a:srgbClr val="2A2C2C"/>
                </a:solidFill>
                <a:latin typeface="Arial" panose="020B0604020202020204" pitchFamily="34" charset="0"/>
                <a:ea typeface="Verdana"/>
                <a:cs typeface="Arial" panose="020B0604020202020204" pitchFamily="34" charset="0"/>
              </a:rPr>
              <a:t>24/7 Member Services via call or chat</a:t>
            </a:r>
            <a:endParaRPr lang="en-US">
              <a:latin typeface="Arial" panose="020B0604020202020204" pitchFamily="34" charset="0"/>
              <a:cs typeface="Arial" panose="020B0604020202020204" pitchFamily="34" charset="0"/>
            </a:endParaRPr>
          </a:p>
          <a:p>
            <a:pPr defTabSz="609555">
              <a:buChar char="ü"/>
              <a:defRPr/>
            </a:pPr>
            <a:r>
              <a:rPr lang="en-US" sz="2000">
                <a:solidFill>
                  <a:srgbClr val="2A2C2C"/>
                </a:solidFill>
                <a:latin typeface="Arial" panose="020B0604020202020204" pitchFamily="34" charset="0"/>
                <a:ea typeface="Verdana"/>
                <a:cs typeface="Arial" panose="020B0604020202020204" pitchFamily="34" charset="0"/>
              </a:rPr>
              <a:t>On-the-go access with our mobile app</a:t>
            </a:r>
            <a:r>
              <a:rPr lang="en-US" sz="2000" baseline="30000">
                <a:solidFill>
                  <a:srgbClr val="2A2C2C"/>
                </a:solidFill>
                <a:latin typeface="Arial" panose="020B0604020202020204" pitchFamily="34" charset="0"/>
                <a:ea typeface="Verdana"/>
                <a:cs typeface="Arial" panose="020B0604020202020204" pitchFamily="34" charset="0"/>
              </a:rPr>
              <a:t>*</a:t>
            </a:r>
          </a:p>
          <a:p>
            <a:pPr defTabSz="609555">
              <a:buChar char="ü"/>
              <a:defRPr/>
            </a:pPr>
            <a:r>
              <a:rPr lang="en-US" sz="2000">
                <a:solidFill>
                  <a:srgbClr val="2A2C2C"/>
                </a:solidFill>
                <a:latin typeface="Arial" panose="020B0604020202020204" pitchFamily="34" charset="0"/>
                <a:ea typeface="Verdana"/>
                <a:cs typeface="Arial" panose="020B0604020202020204" pitchFamily="34" charset="0"/>
              </a:rPr>
              <a:t>Fast, convenient payment and reimbursement</a:t>
            </a:r>
            <a:endParaRPr lang="en-US" sz="2400">
              <a:latin typeface="+mn-lt"/>
              <a:cs typeface="Arial"/>
            </a:endParaRPr>
          </a:p>
        </p:txBody>
      </p:sp>
      <p:pic>
        <p:nvPicPr>
          <p:cNvPr id="9" name="Picture Placeholder 8">
            <a:extLst>
              <a:ext uri="{FF2B5EF4-FFF2-40B4-BE49-F238E27FC236}">
                <a16:creationId xmlns:a16="http://schemas.microsoft.com/office/drawing/2014/main" id="{DCFD8D7F-808C-2119-8EB0-1C4DF505442B}"/>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6715813" y="-4"/>
            <a:ext cx="5476188" cy="6874239"/>
          </a:xfrm>
          <a:noFill/>
        </p:spPr>
      </p:pic>
      <p:sp>
        <p:nvSpPr>
          <p:cNvPr id="2" name="Title 1">
            <a:extLst>
              <a:ext uri="{FF2B5EF4-FFF2-40B4-BE49-F238E27FC236}">
                <a16:creationId xmlns:a16="http://schemas.microsoft.com/office/drawing/2014/main" id="{E1D11EB9-8F8A-A273-D7D1-A161ACC6779C}"/>
              </a:ext>
            </a:extLst>
          </p:cNvPr>
          <p:cNvSpPr>
            <a:spLocks noGrp="1"/>
          </p:cNvSpPr>
          <p:nvPr>
            <p:ph type="title"/>
          </p:nvPr>
        </p:nvSpPr>
        <p:spPr>
          <a:xfrm>
            <a:off x="942985" y="391195"/>
            <a:ext cx="5772827" cy="1431867"/>
          </a:xfrm>
        </p:spPr>
        <p:txBody>
          <a:bodyPr/>
          <a:lstStyle/>
          <a:p>
            <a:pPr>
              <a:defRPr/>
            </a:pPr>
            <a:r>
              <a:rPr lang="en-US" sz="4400">
                <a:latin typeface="Arial" panose="020B0604020202020204" pitchFamily="34" charset="0"/>
                <a:cs typeface="Arial" panose="020B0604020202020204" pitchFamily="34" charset="0"/>
              </a:rPr>
              <a:t>HealthEquity makes saving easy</a:t>
            </a:r>
          </a:p>
        </p:txBody>
      </p:sp>
      <p:sp>
        <p:nvSpPr>
          <p:cNvPr id="3" name="Content Placeholder 40">
            <a:extLst>
              <a:ext uri="{FF2B5EF4-FFF2-40B4-BE49-F238E27FC236}">
                <a16:creationId xmlns:a16="http://schemas.microsoft.com/office/drawing/2014/main" id="{594C098F-CFF5-404E-7441-F85FF0500B98}"/>
              </a:ext>
            </a:extLst>
          </p:cNvPr>
          <p:cNvSpPr txBox="1">
            <a:spLocks/>
          </p:cNvSpPr>
          <p:nvPr/>
        </p:nvSpPr>
        <p:spPr>
          <a:xfrm>
            <a:off x="621199" y="5982182"/>
            <a:ext cx="5772828" cy="507383"/>
          </a:xfrm>
          <a:prstGeom prst="rect">
            <a:avLst/>
          </a:prstGeom>
        </p:spPr>
        <p:txBody>
          <a:bodyPr vert="horz" wrap="square" lIns="0" tIns="0" rIns="0" bIns="0" rtlCol="0">
            <a:spAutoFit/>
          </a:bodyPr>
          <a:lstStyle>
            <a:lvl1pPr marL="0"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1pPr>
            <a:lvl2pPr marL="177796"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2pPr>
            <a:lvl3pPr marL="347654"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3pPr>
            <a:lvl4pPr marL="517512"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4pPr>
            <a:lvl5pPr marL="519100" indent="0" algn="l" defTabSz="457189" rtl="0" eaLnBrk="1" latinLnBrk="0" hangingPunct="1">
              <a:lnSpc>
                <a:spcPct val="12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baseline="30000">
                <a:solidFill>
                  <a:srgbClr val="2A2C2C"/>
                </a:solidFill>
                <a:latin typeface="Arial" panose="020B0604020202020204" pitchFamily="34" charset="0"/>
              </a:rPr>
              <a:t>*</a:t>
            </a:r>
            <a:r>
              <a:rPr lang="en-US" sz="1333">
                <a:solidFill>
                  <a:srgbClr val="2A2C2C"/>
                </a:solidFill>
                <a:latin typeface="Arial" panose="020B0604020202020204" pitchFamily="34" charset="0"/>
              </a:rPr>
              <a:t>Accounts must be activated via the HealthEquity website or app in order to use the mobile app.</a:t>
            </a:r>
            <a:endParaRPr lang="en-US" sz="1333"/>
          </a:p>
        </p:txBody>
      </p:sp>
    </p:spTree>
    <p:extLst>
      <p:ext uri="{BB962C8B-B14F-4D97-AF65-F5344CB8AC3E}">
        <p14:creationId xmlns:p14="http://schemas.microsoft.com/office/powerpoint/2010/main" val="327784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853442" y="365761"/>
            <a:ext cx="10836993" cy="666273"/>
          </a:xfrm>
        </p:spPr>
        <p:txBody>
          <a:bodyPr/>
          <a:lstStyle/>
          <a:p>
            <a:r>
              <a:rPr lang="en-US">
                <a:latin typeface="Arial" panose="020B0604020202020204" pitchFamily="34" charset="0"/>
                <a:cs typeface="Arial" panose="020B0604020202020204" pitchFamily="34" charset="0"/>
              </a:rPr>
              <a:t>Get started today!</a:t>
            </a:r>
          </a:p>
        </p:txBody>
      </p:sp>
      <p:sp>
        <p:nvSpPr>
          <p:cNvPr id="15" name="TextBox 14">
            <a:extLst>
              <a:ext uri="{FF2B5EF4-FFF2-40B4-BE49-F238E27FC236}">
                <a16:creationId xmlns:a16="http://schemas.microsoft.com/office/drawing/2014/main" id="{1FDBDE82-A86B-927B-413A-A1533674F49F}"/>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16" name="TextBox 15">
            <a:extLst>
              <a:ext uri="{FF2B5EF4-FFF2-40B4-BE49-F238E27FC236}">
                <a16:creationId xmlns:a16="http://schemas.microsoft.com/office/drawing/2014/main" id="{9D36CF14-F974-E297-247D-DC197233E6DA}"/>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4EE01458-1418-FEBA-42BB-B405FBCD933E}"/>
              </a:ext>
            </a:extLst>
          </p:cNvPr>
          <p:cNvGrpSpPr/>
          <p:nvPr/>
        </p:nvGrpSpPr>
        <p:grpSpPr>
          <a:xfrm>
            <a:off x="646696" y="1532927"/>
            <a:ext cx="3542075" cy="4081810"/>
            <a:chOff x="60560" y="1057922"/>
            <a:chExt cx="3542075" cy="3633799"/>
          </a:xfrm>
        </p:grpSpPr>
        <p:grpSp>
          <p:nvGrpSpPr>
            <p:cNvPr id="24" name="Group 23">
              <a:extLst>
                <a:ext uri="{FF2B5EF4-FFF2-40B4-BE49-F238E27FC236}">
                  <a16:creationId xmlns:a16="http://schemas.microsoft.com/office/drawing/2014/main" id="{14D3E7BF-1006-5A80-0583-AFB5A304D10C}"/>
                </a:ext>
              </a:extLst>
            </p:cNvPr>
            <p:cNvGrpSpPr/>
            <p:nvPr/>
          </p:nvGrpSpPr>
          <p:grpSpPr>
            <a:xfrm>
              <a:off x="60560" y="1057922"/>
              <a:ext cx="3542075" cy="2988275"/>
              <a:chOff x="-14321" y="1503347"/>
              <a:chExt cx="3542075" cy="2988275"/>
            </a:xfrm>
          </p:grpSpPr>
          <p:sp>
            <p:nvSpPr>
              <p:cNvPr id="26" name="Title 2">
                <a:extLst>
                  <a:ext uri="{FF2B5EF4-FFF2-40B4-BE49-F238E27FC236}">
                    <a16:creationId xmlns:a16="http://schemas.microsoft.com/office/drawing/2014/main" id="{67C485EE-6ED9-1A1E-5B25-92B897CD1244}"/>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8" name="TextBox 27">
                <a:extLst>
                  <a:ext uri="{FF2B5EF4-FFF2-40B4-BE49-F238E27FC236}">
                    <a16:creationId xmlns:a16="http://schemas.microsoft.com/office/drawing/2014/main" id="{518C72F3-FB27-04AD-E64F-5ECABCF5658E}"/>
                  </a:ext>
                </a:extLst>
              </p:cNvPr>
              <p:cNvSpPr txBox="1"/>
              <p:nvPr/>
            </p:nvSpPr>
            <p:spPr>
              <a:xfrm>
                <a:off x="1134103" y="1625930"/>
                <a:ext cx="239365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panose="020B0604020202020204" pitchFamily="34" charset="0"/>
                    <a:cs typeface="Arial" panose="020B0604020202020204" pitchFamily="34" charset="0"/>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Enrollment dates: &lt;&lt;start date&gt;&gt; - </a:t>
                </a:r>
                <a:b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&lt;&lt;end date&gt;&gt;</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Enroll here: </a:t>
                </a:r>
                <a:b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&lt;&lt;add custom URL&gt;&gt;</a:t>
                </a: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Choose election amount for the year</a:t>
                </a:r>
              </a:p>
            </p:txBody>
          </p:sp>
        </p:grpSp>
        <p:cxnSp>
          <p:nvCxnSpPr>
            <p:cNvPr id="25" name="Straight Connector 24">
              <a:extLst>
                <a:ext uri="{FF2B5EF4-FFF2-40B4-BE49-F238E27FC236}">
                  <a16:creationId xmlns:a16="http://schemas.microsoft.com/office/drawing/2014/main" id="{7E248AAA-F3EE-D7E2-76CC-93078BA3A70E}"/>
                </a:ext>
              </a:extLst>
            </p:cNvPr>
            <p:cNvCxnSpPr>
              <a:cxnSpLocks/>
            </p:cNvCxnSpPr>
            <p:nvPr/>
          </p:nvCxnSpPr>
          <p:spPr>
            <a:xfrm>
              <a:off x="910275"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41754DF7-654A-C7F3-C169-2BD05B8060B0}"/>
              </a:ext>
            </a:extLst>
          </p:cNvPr>
          <p:cNvGrpSpPr/>
          <p:nvPr/>
        </p:nvGrpSpPr>
        <p:grpSpPr>
          <a:xfrm>
            <a:off x="4325474" y="1532927"/>
            <a:ext cx="3216434" cy="4081811"/>
            <a:chOff x="60560" y="1057922"/>
            <a:chExt cx="3216434" cy="3633800"/>
          </a:xfrm>
        </p:grpSpPr>
        <p:grpSp>
          <p:nvGrpSpPr>
            <p:cNvPr id="30" name="Group 29">
              <a:extLst>
                <a:ext uri="{FF2B5EF4-FFF2-40B4-BE49-F238E27FC236}">
                  <a16:creationId xmlns:a16="http://schemas.microsoft.com/office/drawing/2014/main" id="{CD48E59F-741E-5279-1DC3-3B77F01551DC}"/>
                </a:ext>
              </a:extLst>
            </p:cNvPr>
            <p:cNvGrpSpPr/>
            <p:nvPr/>
          </p:nvGrpSpPr>
          <p:grpSpPr>
            <a:xfrm>
              <a:off x="60560" y="1057922"/>
              <a:ext cx="3216434" cy="2988275"/>
              <a:chOff x="-14321" y="1503347"/>
              <a:chExt cx="3216434" cy="2988275"/>
            </a:xfrm>
          </p:grpSpPr>
          <p:sp>
            <p:nvSpPr>
              <p:cNvPr id="32" name="Title 2">
                <a:extLst>
                  <a:ext uri="{FF2B5EF4-FFF2-40B4-BE49-F238E27FC236}">
                    <a16:creationId xmlns:a16="http://schemas.microsoft.com/office/drawing/2014/main" id="{240E3105-4AB4-BD26-DD38-3A53502E2D43}"/>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33" name="TextBox 32">
                <a:extLst>
                  <a:ext uri="{FF2B5EF4-FFF2-40B4-BE49-F238E27FC236}">
                    <a16:creationId xmlns:a16="http://schemas.microsoft.com/office/drawing/2014/main" id="{53AB8DA6-0162-E786-6821-6A1D05EAF05E}"/>
                  </a:ext>
                </a:extLst>
              </p:cNvPr>
              <p:cNvSpPr txBox="1"/>
              <p:nvPr/>
            </p:nvSpPr>
            <p:spPr>
              <a:xfrm>
                <a:off x="1134102" y="1625930"/>
                <a:ext cx="206801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Pre-tax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Amount withheld from each paycheck is typically equal</a:t>
                </a:r>
              </a:p>
            </p:txBody>
          </p:sp>
        </p:grpSp>
        <p:cxnSp>
          <p:nvCxnSpPr>
            <p:cNvPr id="31" name="Straight Connector 30">
              <a:extLst>
                <a:ext uri="{FF2B5EF4-FFF2-40B4-BE49-F238E27FC236}">
                  <a16:creationId xmlns:a16="http://schemas.microsoft.com/office/drawing/2014/main" id="{CFAC09D5-7F60-928E-3F96-D40953A8AAB7}"/>
                </a:ext>
              </a:extLst>
            </p:cNvPr>
            <p:cNvCxnSpPr>
              <a:cxnSpLocks/>
            </p:cNvCxnSpPr>
            <p:nvPr/>
          </p:nvCxnSpPr>
          <p:spPr>
            <a:xfrm>
              <a:off x="975434" y="1269279"/>
              <a:ext cx="0" cy="3422443"/>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083B14E7-3393-A925-3C75-48E7E4693B8F}"/>
              </a:ext>
            </a:extLst>
          </p:cNvPr>
          <p:cNvGrpSpPr/>
          <p:nvPr/>
        </p:nvGrpSpPr>
        <p:grpSpPr>
          <a:xfrm>
            <a:off x="7527418" y="1532927"/>
            <a:ext cx="4017882" cy="4081810"/>
            <a:chOff x="60560" y="1057922"/>
            <a:chExt cx="4017882" cy="3633799"/>
          </a:xfrm>
        </p:grpSpPr>
        <p:grpSp>
          <p:nvGrpSpPr>
            <p:cNvPr id="35" name="Group 34">
              <a:extLst>
                <a:ext uri="{FF2B5EF4-FFF2-40B4-BE49-F238E27FC236}">
                  <a16:creationId xmlns:a16="http://schemas.microsoft.com/office/drawing/2014/main" id="{905AE68C-4F6F-AC92-8463-F078200CB8C6}"/>
                </a:ext>
              </a:extLst>
            </p:cNvPr>
            <p:cNvGrpSpPr/>
            <p:nvPr/>
          </p:nvGrpSpPr>
          <p:grpSpPr>
            <a:xfrm>
              <a:off x="60560" y="1057922"/>
              <a:ext cx="4017882" cy="2988275"/>
              <a:chOff x="-14321" y="1503347"/>
              <a:chExt cx="4017882" cy="2988275"/>
            </a:xfrm>
          </p:grpSpPr>
          <p:sp>
            <p:nvSpPr>
              <p:cNvPr id="37" name="Title 2">
                <a:extLst>
                  <a:ext uri="{FF2B5EF4-FFF2-40B4-BE49-F238E27FC236}">
                    <a16:creationId xmlns:a16="http://schemas.microsoft.com/office/drawing/2014/main" id="{5CC2D513-3A9F-EE8A-EC36-9CBBB5EF6CA2}"/>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38" name="TextBox 37">
                <a:extLst>
                  <a:ext uri="{FF2B5EF4-FFF2-40B4-BE49-F238E27FC236}">
                    <a16:creationId xmlns:a16="http://schemas.microsoft.com/office/drawing/2014/main" id="{E90607B1-095E-099F-52E3-D1530608FB1E}"/>
                  </a:ext>
                </a:extLst>
              </p:cNvPr>
              <p:cNvSpPr txBox="1"/>
              <p:nvPr/>
            </p:nvSpPr>
            <p:spPr>
              <a:xfrm>
                <a:off x="1134102" y="1625930"/>
                <a:ext cx="2869459"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Access account</a:t>
                </a:r>
                <a:endParaRPr kumimoji="0" lang="en-US" sz="2400" b="0" i="0" u="none" strike="noStrike" kern="1200" cap="none" spc="0" normalizeH="0" baseline="0" noProof="0">
                  <a:ln>
                    <a:noFill/>
                  </a:ln>
                  <a:solidFill>
                    <a:srgbClr val="007A96"/>
                  </a:solidFill>
                  <a:effectLst/>
                  <a:uLnTx/>
                  <a:uFillTx/>
                  <a:latin typeface="Arial"/>
                  <a:ea typeface="+mn-ea"/>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Register and login at www</a:t>
                </a:r>
                <a:r>
                  <a:rPr kumimoji="0" lang="en-US" sz="1500" b="0" i="0" u="none" strike="noStrike" kern="1200" cap="none" spc="0" normalizeH="0" baseline="0" noProof="0">
                    <a:ln>
                      <a:noFill/>
                    </a:ln>
                    <a:effectLst/>
                    <a:uLnTx/>
                    <a:uFillTx/>
                    <a:latin typeface="Arial"/>
                    <a:ea typeface="+mn-lt"/>
                    <a:cs typeface="Arial"/>
                  </a:rPr>
                  <a:t>.HealthEquity.com/login</a:t>
                </a:r>
                <a:endParaRPr kumimoji="0" lang="en-US" sz="1500" b="0" i="0" u="none" strike="noStrike" kern="1200" cap="none" spc="0" normalizeH="0" baseline="30000" noProof="0">
                  <a:ln>
                    <a:noFill/>
                  </a:ln>
                  <a:effectLst/>
                  <a:uLnTx/>
                  <a:uFillTx/>
                  <a:latin typeface="Arial"/>
                  <a:ea typeface="+mn-lt"/>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Submit for reimbursement via the HealthEquity online tool or mobile app</a:t>
                </a:r>
                <a:endParaRPr kumimoji="0" lang="en-US" sz="1500" b="0" i="0" u="none" strike="noStrike" kern="1200" cap="none" spc="0" normalizeH="0" baseline="30000" noProof="0">
                  <a:ln>
                    <a:noFill/>
                  </a:ln>
                  <a:effectLst/>
                  <a:uLnTx/>
                  <a:uFillTx/>
                  <a:latin typeface="Arial"/>
                  <a:ea typeface="+mn-ea"/>
                  <a:cs typeface="+mn-cs"/>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i="0" u="none" strike="noStrike" kern="1200" cap="none" spc="0" normalizeH="0" baseline="0" noProof="0">
                    <a:ln>
                      <a:noFill/>
                    </a:ln>
                    <a:effectLst/>
                    <a:uLnTx/>
                    <a:uFillTx/>
                    <a:latin typeface="Arial"/>
                    <a:ea typeface="+mn-ea"/>
                    <a:cs typeface="+mn-cs"/>
                  </a:rPr>
                  <a:t>Remember to save </a:t>
                </a:r>
                <a:br>
                  <a:rPr lang="en-US" sz="1500" i="0" u="none" strike="noStrike" kern="1200" cap="none" spc="0" normalizeH="0" baseline="0" noProof="0">
                    <a:ln>
                      <a:noFill/>
                    </a:ln>
                    <a:effectLst/>
                    <a:uLnTx/>
                    <a:uFillTx/>
                    <a:latin typeface="Arial"/>
                  </a:rPr>
                </a:br>
                <a:r>
                  <a:rPr lang="en-US" sz="1500">
                    <a:latin typeface="Arial"/>
                  </a:rPr>
                  <a:t>all</a:t>
                </a:r>
                <a:r>
                  <a:rPr kumimoji="0" lang="en-US" sz="1500" i="0" u="none" strike="noStrike" kern="1200" cap="none" spc="0" normalizeH="0" baseline="0" noProof="0">
                    <a:ln>
                      <a:noFill/>
                    </a:ln>
                    <a:effectLst/>
                    <a:uLnTx/>
                    <a:uFillTx/>
                    <a:latin typeface="Arial"/>
                    <a:ea typeface="+mn-ea"/>
                    <a:cs typeface="+mn-cs"/>
                  </a:rPr>
                  <a:t> receipts</a:t>
                </a:r>
                <a:endParaRPr lang="en-US" sz="1500" i="0" u="none" strike="noStrike" kern="1200" cap="none" spc="0" normalizeH="0" baseline="0" noProof="0">
                  <a:ln>
                    <a:noFill/>
                  </a:ln>
                  <a:effectLst/>
                  <a:uLnTx/>
                  <a:uFillTx/>
                  <a:latin typeface="Arial"/>
                  <a:cs typeface="Arial"/>
                </a:endParaRPr>
              </a:p>
            </p:txBody>
          </p:sp>
        </p:grpSp>
        <p:cxnSp>
          <p:nvCxnSpPr>
            <p:cNvPr id="36" name="Straight Connector 35">
              <a:extLst>
                <a:ext uri="{FF2B5EF4-FFF2-40B4-BE49-F238E27FC236}">
                  <a16:creationId xmlns:a16="http://schemas.microsoft.com/office/drawing/2014/main" id="{49F00611-ECF2-F010-32BE-4ADBA56EB906}"/>
                </a:ext>
              </a:extLst>
            </p:cNvPr>
            <p:cNvCxnSpPr>
              <a:cxnSpLocks/>
            </p:cNvCxnSpPr>
            <p:nvPr/>
          </p:nvCxnSpPr>
          <p:spPr>
            <a:xfrm>
              <a:off x="947298"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
        <p:nvSpPr>
          <p:cNvPr id="3" name="Content Placeholder 2">
            <a:extLst>
              <a:ext uri="{FF2B5EF4-FFF2-40B4-BE49-F238E27FC236}">
                <a16:creationId xmlns:a16="http://schemas.microsoft.com/office/drawing/2014/main" id="{8484FF6A-7A46-9A2C-FDC8-E3A89043ACE2}"/>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3486662388"/>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descr="A picture containing wall, person, indoor, computer&#10;&#10;Description automatically generated">
            <a:extLst>
              <a:ext uri="{FF2B5EF4-FFF2-40B4-BE49-F238E27FC236}">
                <a16:creationId xmlns:a16="http://schemas.microsoft.com/office/drawing/2014/main" id="{D658C515-9675-BC0B-26F8-10BDB9DE0F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430"/>
          <a:stretch/>
        </p:blipFill>
        <p:spPr>
          <a:xfrm>
            <a:off x="4121834" y="2"/>
            <a:ext cx="8070165" cy="6857999"/>
          </a:xfrm>
          <a:prstGeom prst="rect">
            <a:avLst/>
          </a:prstGeom>
          <a:noFill/>
        </p:spPr>
      </p:pic>
      <p:sp>
        <p:nvSpPr>
          <p:cNvPr id="5" name="Rectangle 4">
            <a:extLst>
              <a:ext uri="{FF2B5EF4-FFF2-40B4-BE49-F238E27FC236}">
                <a16:creationId xmlns:a16="http://schemas.microsoft.com/office/drawing/2014/main" id="{B981755E-9AB9-1CCC-7B35-8AEA6DB8BF87}"/>
              </a:ext>
              <a:ext uri="{C183D7F6-B498-43B3-948B-1728B52AA6E4}">
                <adec:decorative xmlns:adec="http://schemas.microsoft.com/office/drawing/2017/decorative" val="1"/>
              </a:ext>
            </a:extLst>
          </p:cNvPr>
          <p:cNvSpPr/>
          <p:nvPr/>
        </p:nvSpPr>
        <p:spPr>
          <a:xfrm>
            <a:off x="5884075"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6" name="TextBox 5">
            <a:extLst>
              <a:ext uri="{FF2B5EF4-FFF2-40B4-BE49-F238E27FC236}">
                <a16:creationId xmlns:a16="http://schemas.microsoft.com/office/drawing/2014/main" id="{F8E961A0-A57A-F7DE-056A-3414D5C6B459}"/>
              </a:ext>
            </a:extLst>
          </p:cNvPr>
          <p:cNvSpPr txBox="1"/>
          <p:nvPr/>
        </p:nvSpPr>
        <p:spPr>
          <a:xfrm>
            <a:off x="600374" y="6348460"/>
            <a:ext cx="9091169" cy="292388"/>
          </a:xfrm>
          <a:prstGeom prst="rect">
            <a:avLst/>
          </a:prstGeom>
          <a:noFill/>
        </p:spPr>
        <p:txBody>
          <a:bodyPr wrap="square" lIns="0" bIns="0" rtlCol="0" anchor="b" anchorCtr="0">
            <a:spAutoFit/>
          </a:bodyPr>
          <a:lstStyle/>
          <a:p>
            <a:r>
              <a:rPr lang="en-US" sz="800">
                <a:latin typeface="Neue Haas Grotesk Text Pro" panose="020B0504020202020204" pitchFamily="34" charset="0"/>
                <a:cs typeface="Arial" pitchFamily="34" charset="0"/>
              </a:rPr>
              <a:t>Copyright © 2024 HealthEquity, Inc. All rights reserved.</a:t>
            </a:r>
          </a:p>
          <a:p>
            <a:r>
              <a:rPr lang="en-US" sz="800">
                <a:latin typeface="Neue Haas Grotesk Text Pro" panose="020B0504020202020204" pitchFamily="34" charset="0"/>
                <a:cs typeface="Arial" pitchFamily="34" charset="0"/>
              </a:rPr>
              <a:t>HealthEquity does not provide legal, tax or financial advice.</a:t>
            </a:r>
          </a:p>
        </p:txBody>
      </p:sp>
      <p:sp>
        <p:nvSpPr>
          <p:cNvPr id="7" name="Rectangle 6">
            <a:extLst>
              <a:ext uri="{FF2B5EF4-FFF2-40B4-BE49-F238E27FC236}">
                <a16:creationId xmlns:a16="http://schemas.microsoft.com/office/drawing/2014/main" id="{0B5A18E7-671A-186E-21C6-8FC3CE5DABB2}"/>
              </a:ext>
              <a:ext uri="{C183D7F6-B498-43B3-948B-1728B52AA6E4}">
                <adec:decorative xmlns:adec="http://schemas.microsoft.com/office/drawing/2017/decorative" val="1"/>
              </a:ext>
            </a:extLst>
          </p:cNvPr>
          <p:cNvSpPr/>
          <p:nvPr/>
        </p:nvSpPr>
        <p:spPr>
          <a:xfrm flipV="1">
            <a:off x="5857466"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nvGrpSpPr>
          <p:cNvPr id="8" name="Group 7">
            <a:extLst>
              <a:ext uri="{FF2B5EF4-FFF2-40B4-BE49-F238E27FC236}">
                <a16:creationId xmlns:a16="http://schemas.microsoft.com/office/drawing/2014/main" id="{1DC87DAE-B04C-DF29-CCA3-F69ADBDEBE92}"/>
              </a:ext>
            </a:extLst>
          </p:cNvPr>
          <p:cNvGrpSpPr/>
          <p:nvPr/>
        </p:nvGrpSpPr>
        <p:grpSpPr>
          <a:xfrm>
            <a:off x="2433131" y="4275130"/>
            <a:ext cx="4614224" cy="1687853"/>
            <a:chOff x="0" y="3836896"/>
            <a:chExt cx="4614224" cy="2365771"/>
          </a:xfrm>
        </p:grpSpPr>
        <p:sp>
          <p:nvSpPr>
            <p:cNvPr id="9" name="Rectangle 8">
              <a:extLst>
                <a:ext uri="{FF2B5EF4-FFF2-40B4-BE49-F238E27FC236}">
                  <a16:creationId xmlns:a16="http://schemas.microsoft.com/office/drawing/2014/main" id="{D819BC16-D058-F692-9E11-22E777BAB423}"/>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0" name="Rectangle 9">
              <a:extLst>
                <a:ext uri="{FF2B5EF4-FFF2-40B4-BE49-F238E27FC236}">
                  <a16:creationId xmlns:a16="http://schemas.microsoft.com/office/drawing/2014/main" id="{E3D69BB6-3FC0-12B5-5B34-720292235AC1}"/>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11" name="Text Placeholder 12">
            <a:extLst>
              <a:ext uri="{FF2B5EF4-FFF2-40B4-BE49-F238E27FC236}">
                <a16:creationId xmlns:a16="http://schemas.microsoft.com/office/drawing/2014/main" id="{E712C263-BF3E-E61E-FAC3-3369D59C9983}"/>
              </a:ext>
            </a:extLst>
          </p:cNvPr>
          <p:cNvSpPr txBox="1">
            <a:spLocks/>
          </p:cNvSpPr>
          <p:nvPr/>
        </p:nvSpPr>
        <p:spPr>
          <a:xfrm>
            <a:off x="797882" y="4494708"/>
            <a:ext cx="6249569" cy="374718"/>
          </a:xfrm>
          <a:prstGeom prst="rect">
            <a:avLst/>
          </a:prstGeom>
        </p:spPr>
        <p:txBody>
          <a:bodyPr l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400">
                <a:latin typeface="Arial" panose="020B0604020202020204" pitchFamily="34" charset="0"/>
                <a:cs typeface="Arial" panose="020B0604020202020204" pitchFamily="34" charset="0"/>
              </a:rPr>
              <a:t>We’re here for you 24/7</a:t>
            </a:r>
          </a:p>
        </p:txBody>
      </p:sp>
      <p:sp>
        <p:nvSpPr>
          <p:cNvPr id="12" name="Text Placeholder 12">
            <a:extLst>
              <a:ext uri="{FF2B5EF4-FFF2-40B4-BE49-F238E27FC236}">
                <a16:creationId xmlns:a16="http://schemas.microsoft.com/office/drawing/2014/main" id="{FABF8061-8825-FF8E-A042-EFFB40085919}"/>
              </a:ext>
            </a:extLst>
          </p:cNvPr>
          <p:cNvSpPr txBox="1">
            <a:spLocks/>
          </p:cNvSpPr>
          <p:nvPr/>
        </p:nvSpPr>
        <p:spPr>
          <a:xfrm>
            <a:off x="797882" y="5106098"/>
            <a:ext cx="8136356" cy="374718"/>
          </a:xfrm>
          <a:prstGeom prst="rect">
            <a:avLst/>
          </a:prstGeom>
        </p:spPr>
        <p:txBody>
          <a:bodyPr vert="horz" wrap="square" lIns="0" tIns="0" rIns="0" bIns="0" rtlCol="0">
            <a:spAutoFit/>
          </a:bodyPr>
          <a:lstStyle>
            <a:lvl1pPr marL="0" indent="0" algn="l" defTabSz="457189" rtl="0" eaLnBrk="1" latinLnBrk="0" hangingPunct="1">
              <a:lnSpc>
                <a:spcPct val="11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fontAlgn="base">
              <a:spcAft>
                <a:spcPts val="800"/>
              </a:spcAft>
            </a:pPr>
            <a:r>
              <a:rPr lang="en-US" sz="2400">
                <a:solidFill>
                  <a:srgbClr val="007F93"/>
                </a:solidFill>
                <a:latin typeface="Arial" panose="020B0604020202020204" pitchFamily="34" charset="0"/>
                <a:cs typeface="Arial" panose="020B0604020202020204" pitchFamily="34" charset="0"/>
              </a:rPr>
              <a:t>866.735.8195​  |  HealthEquity.com/Learn</a:t>
            </a:r>
          </a:p>
        </p:txBody>
      </p:sp>
      <p:sp>
        <p:nvSpPr>
          <p:cNvPr id="13" name="Title 9">
            <a:extLst>
              <a:ext uri="{FF2B5EF4-FFF2-40B4-BE49-F238E27FC236}">
                <a16:creationId xmlns:a16="http://schemas.microsoft.com/office/drawing/2014/main" id="{86B81AA6-E3FF-250A-DE1D-EA5E8AA47179}"/>
              </a:ext>
            </a:extLst>
          </p:cNvPr>
          <p:cNvSpPr txBox="1">
            <a:spLocks/>
          </p:cNvSpPr>
          <p:nvPr/>
        </p:nvSpPr>
        <p:spPr>
          <a:xfrm>
            <a:off x="797882" y="2681866"/>
            <a:ext cx="6249473" cy="999376"/>
          </a:xfrm>
          <a:prstGeom prst="rect">
            <a:avLst/>
          </a:prstGeom>
        </p:spPr>
        <p:txBody>
          <a:bodyPr lIns="0"/>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r>
              <a:rPr lang="en-US" sz="6400">
                <a:latin typeface="Arial" panose="020B0604020202020204" pitchFamily="34" charset="0"/>
                <a:cs typeface="Arial" panose="020B0604020202020204" pitchFamily="34" charset="0"/>
              </a:rPr>
              <a:t>Questions?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87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person and two children sitting on a couch&#10;&#10;Description automatically generated">
            <a:extLst>
              <a:ext uri="{FF2B5EF4-FFF2-40B4-BE49-F238E27FC236}">
                <a16:creationId xmlns:a16="http://schemas.microsoft.com/office/drawing/2014/main" id="{E7C0CC07-3C67-E962-2547-080A985A8A60}"/>
              </a:ext>
            </a:extLst>
          </p:cNvPr>
          <p:cNvPicPr>
            <a:picLocks noGrp="1" noChangeAspect="1"/>
          </p:cNvPicPr>
          <p:nvPr>
            <p:ph type="pic" idx="17"/>
          </p:nvPr>
        </p:nvPicPr>
        <p:blipFill rotWithShape="1">
          <a:blip r:embed="rId3" cstate="screen">
            <a:extLst>
              <a:ext uri="{28A0092B-C50C-407E-A947-70E740481C1C}">
                <a14:useLocalDpi xmlns:a14="http://schemas.microsoft.com/office/drawing/2010/main"/>
              </a:ext>
            </a:extLst>
          </a:blip>
          <a:srcRect/>
          <a:stretch/>
        </p:blipFill>
        <p:spPr>
          <a:xfrm>
            <a:off x="5339355" y="-4"/>
            <a:ext cx="6852647" cy="6857999"/>
          </a:xfrm>
        </p:spPr>
      </p:pic>
      <p:sp>
        <p:nvSpPr>
          <p:cNvPr id="3" name="Title 2">
            <a:extLst>
              <a:ext uri="{FF2B5EF4-FFF2-40B4-BE49-F238E27FC236}">
                <a16:creationId xmlns:a16="http://schemas.microsoft.com/office/drawing/2014/main" id="{EECAD6AD-57E8-3D7B-3E80-DB709932E9C1}"/>
              </a:ext>
            </a:extLst>
          </p:cNvPr>
          <p:cNvSpPr>
            <a:spLocks noGrp="1"/>
          </p:cNvSpPr>
          <p:nvPr>
            <p:ph type="title"/>
          </p:nvPr>
        </p:nvSpPr>
        <p:spPr>
          <a:xfrm>
            <a:off x="853442" y="365759"/>
            <a:ext cx="3913369" cy="1388585"/>
          </a:xfrm>
        </p:spPr>
        <p:txBody>
          <a:bodyPr/>
          <a:lstStyle/>
          <a:p>
            <a:r>
              <a:rPr lang="en-US">
                <a:latin typeface="Arial" panose="020B0604020202020204" pitchFamily="34" charset="0"/>
                <a:cs typeface="Arial" panose="020B0604020202020204" pitchFamily="34" charset="0"/>
              </a:rPr>
              <a:t>Surprising health savings</a:t>
            </a:r>
          </a:p>
        </p:txBody>
      </p:sp>
      <p:sp>
        <p:nvSpPr>
          <p:cNvPr id="14" name="SmartArt Placeholder 13">
            <a:extLst>
              <a:ext uri="{FF2B5EF4-FFF2-40B4-BE49-F238E27FC236}">
                <a16:creationId xmlns:a16="http://schemas.microsoft.com/office/drawing/2014/main" id="{635B4024-E053-7C9E-0B7B-E1FE0E6025B4}"/>
              </a:ext>
            </a:extLst>
          </p:cNvPr>
          <p:cNvSpPr>
            <a:spLocks noGrp="1"/>
          </p:cNvSpPr>
          <p:nvPr>
            <p:ph type="dgm" sz="quarter" idx="47"/>
          </p:nvPr>
        </p:nvSpPr>
        <p:spPr/>
        <p:txBody>
          <a:bodyPr/>
          <a:lstStyle/>
          <a:p>
            <a:endParaRPr lang="en-US"/>
          </a:p>
        </p:txBody>
      </p:sp>
      <p:sp>
        <p:nvSpPr>
          <p:cNvPr id="12" name="SmartArt Placeholder 11">
            <a:extLst>
              <a:ext uri="{FF2B5EF4-FFF2-40B4-BE49-F238E27FC236}">
                <a16:creationId xmlns:a16="http://schemas.microsoft.com/office/drawing/2014/main" id="{A4F16B72-2BCD-A877-BA60-421C48AB0224}"/>
              </a:ext>
            </a:extLst>
          </p:cNvPr>
          <p:cNvSpPr>
            <a:spLocks noGrp="1"/>
          </p:cNvSpPr>
          <p:nvPr>
            <p:ph type="dgm" sz="quarter" idx="27"/>
          </p:nvPr>
        </p:nvSpPr>
        <p:spPr/>
        <p:txBody>
          <a:bodyPr/>
          <a:lstStyle/>
          <a:p>
            <a:endParaRPr lang="en-US"/>
          </a:p>
        </p:txBody>
      </p:sp>
      <p:sp>
        <p:nvSpPr>
          <p:cNvPr id="6" name="Text Placeholder 5">
            <a:extLst>
              <a:ext uri="{FF2B5EF4-FFF2-40B4-BE49-F238E27FC236}">
                <a16:creationId xmlns:a16="http://schemas.microsoft.com/office/drawing/2014/main" id="{52D76094-AE45-665D-CC4F-C89961278826}"/>
              </a:ext>
            </a:extLst>
          </p:cNvPr>
          <p:cNvSpPr>
            <a:spLocks noGrp="1"/>
          </p:cNvSpPr>
          <p:nvPr>
            <p:ph type="body" sz="quarter" idx="12"/>
          </p:nvPr>
        </p:nvSpPr>
        <p:spPr>
          <a:xfrm>
            <a:off x="853442" y="2988637"/>
            <a:ext cx="4484688" cy="2677656"/>
          </a:xfrm>
        </p:spPr>
        <p:txBody>
          <a:bodyPr/>
          <a:lstStyle/>
          <a:p>
            <a:r>
              <a:rPr lang="en-US">
                <a:solidFill>
                  <a:schemeClr val="tx1"/>
                </a:solidFill>
                <a:latin typeface="Arial" panose="020B0604020202020204" pitchFamily="34" charset="0"/>
                <a:cs typeface="Arial" panose="020B0604020202020204" pitchFamily="34" charset="0"/>
              </a:rPr>
              <a:t>A healthcare Flexible Spending Account (FSA) lets you use tax-free money to pay for eligible medical expenses helping you realize significant savings on healthcare costs.</a:t>
            </a:r>
          </a:p>
        </p:txBody>
      </p:sp>
      <p:sp>
        <p:nvSpPr>
          <p:cNvPr id="8" name="Content Placeholder 7">
            <a:extLst>
              <a:ext uri="{FF2B5EF4-FFF2-40B4-BE49-F238E27FC236}">
                <a16:creationId xmlns:a16="http://schemas.microsoft.com/office/drawing/2014/main" id="{39BA1823-7EE6-B96D-01D8-E57DCD8D3AE5}"/>
              </a:ext>
            </a:extLst>
          </p:cNvPr>
          <p:cNvSpPr>
            <a:spLocks noGrp="1"/>
          </p:cNvSpPr>
          <p:nvPr>
            <p:ph sz="quarter" idx="15"/>
          </p:nvPr>
        </p:nvSpPr>
        <p:spPr>
          <a:xfrm>
            <a:off x="871928" y="6066683"/>
            <a:ext cx="3914775" cy="684739"/>
          </a:xfrm>
        </p:spPr>
        <p:txBody>
          <a:bodyPr vert="horz" lIns="0" tIns="0" rIns="0" bIns="0" rtlCol="0" anchor="t">
            <a:noAutofit/>
          </a:bodyPr>
          <a:lstStyle/>
          <a:p>
            <a:r>
              <a:rPr lang="en-US"/>
              <a:t>FSAs are never taxed at a federal income tax level when used appropriately for qualified medical expenses. Also, most states recognize FSA funds as tax deductible with very few exceptions. Please consult a tax advisor regarding your state’s specific rules.</a:t>
            </a:r>
          </a:p>
        </p:txBody>
      </p:sp>
    </p:spTree>
    <p:extLst>
      <p:ext uri="{BB962C8B-B14F-4D97-AF65-F5344CB8AC3E}">
        <p14:creationId xmlns:p14="http://schemas.microsoft.com/office/powerpoint/2010/main" val="133891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199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paying with a credit card&#10;&#10;Description automatically generated with low confidence">
            <a:extLst>
              <a:ext uri="{FF2B5EF4-FFF2-40B4-BE49-F238E27FC236}">
                <a16:creationId xmlns:a16="http://schemas.microsoft.com/office/drawing/2014/main" id="{CF1CD53B-4697-7B65-1F58-30FED9CA3ECD}"/>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b="-23"/>
          <a:stretch/>
        </p:blipFill>
        <p:spPr>
          <a:xfrm>
            <a:off x="4334680" y="1"/>
            <a:ext cx="7857320" cy="6857999"/>
          </a:xfrm>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val="1"/>
              </a:ext>
            </a:extLst>
          </p:cNvPr>
          <p:cNvSpPr/>
          <p:nvPr/>
        </p:nvSpPr>
        <p:spPr>
          <a:xfrm>
            <a:off x="3825052"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16" name="Title 6">
            <a:extLst>
              <a:ext uri="{FF2B5EF4-FFF2-40B4-BE49-F238E27FC236}">
                <a16:creationId xmlns:a16="http://schemas.microsoft.com/office/drawing/2014/main" id="{B0B8FB8B-C8A7-6276-54C3-F358829849DB}"/>
              </a:ext>
            </a:extLst>
          </p:cNvPr>
          <p:cNvSpPr txBox="1">
            <a:spLocks/>
          </p:cNvSpPr>
          <p:nvPr/>
        </p:nvSpPr>
        <p:spPr>
          <a:xfrm>
            <a:off x="842925" y="365761"/>
            <a:ext cx="5213135" cy="1383071"/>
          </a:xfrm>
          <a:prstGeom prst="rect">
            <a:avLst/>
          </a:prstGeom>
        </p:spPr>
        <p:txBody>
          <a:bodyPr vert="horz" wrap="square" lIns="0" tIns="0" rIns="0" bIns="0" rtlCol="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defTabSz="609570">
              <a:defRPr/>
            </a:pPr>
            <a:r>
              <a:rPr lang="en-US" sz="4250">
                <a:solidFill>
                  <a:srgbClr val="4F2883"/>
                </a:solidFill>
                <a:latin typeface="Arial" panose="020B0604020202020204" pitchFamily="34" charset="0"/>
                <a:cs typeface="Arial" panose="020B0604020202020204" pitchFamily="34" charset="0"/>
              </a:rPr>
              <a:t>Get more flexibility with your FSA</a:t>
            </a:r>
            <a:endParaRPr lang="en-US" sz="4250">
              <a:latin typeface="Arial" panose="020B0604020202020204" pitchFamily="34" charset="0"/>
              <a:cs typeface="Arial" panose="020B0604020202020204" pitchFamily="34" charset="0"/>
            </a:endParaRPr>
          </a:p>
        </p:txBody>
      </p:sp>
      <p:sp>
        <p:nvSpPr>
          <p:cNvPr id="18" name="Content Placeholder 7">
            <a:extLst>
              <a:ext uri="{FF2B5EF4-FFF2-40B4-BE49-F238E27FC236}">
                <a16:creationId xmlns:a16="http://schemas.microsoft.com/office/drawing/2014/main" id="{BD45B15E-9350-4C2E-E4FD-A812A8A62E5E}"/>
              </a:ext>
            </a:extLst>
          </p:cNvPr>
          <p:cNvSpPr txBox="1">
            <a:spLocks/>
          </p:cNvSpPr>
          <p:nvPr/>
        </p:nvSpPr>
        <p:spPr>
          <a:xfrm>
            <a:off x="842923" y="6581019"/>
            <a:ext cx="4066245" cy="123111"/>
          </a:xfrm>
          <a:prstGeom prst="rect">
            <a:avLst/>
          </a:prstGeom>
        </p:spPr>
        <p:txBody>
          <a:bodyPr vert="horz" wrap="square" lIns="0" tIns="0" rIns="0" bIns="0" rtlCol="0" anchor="b">
            <a:spAutoFit/>
          </a:bodyPr>
          <a:lstStyle>
            <a:lvl1pPr marL="0" indent="0" algn="l" defTabSz="457189" rtl="0" eaLnBrk="1" latinLnBrk="0" hangingPunct="1">
              <a:lnSpc>
                <a:spcPts val="800"/>
              </a:lnSpc>
              <a:spcBef>
                <a:spcPts val="0"/>
              </a:spcBef>
              <a:spcAft>
                <a:spcPts val="200"/>
              </a:spcAft>
              <a:buFont typeface="Wingdings" pitchFamily="2" charset="2"/>
              <a:buNone/>
              <a:tabLst/>
              <a:defRPr sz="600" b="0" i="0" kern="1200">
                <a:solidFill>
                  <a:schemeClr val="tx1">
                    <a:lumMod val="90000"/>
                    <a:lumOff val="10000"/>
                  </a:schemeClr>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1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05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a:lnSpc>
                <a:spcPct val="100000"/>
              </a:lnSpc>
              <a:spcAft>
                <a:spcPts val="267"/>
              </a:spcAft>
              <a:defRPr/>
            </a:pPr>
            <a:endParaRPr lang="en-US" sz="800">
              <a:solidFill>
                <a:schemeClr val="tx1">
                  <a:lumMod val="75000"/>
                  <a:lumOff val="25000"/>
                </a:schemeClr>
              </a:solidFill>
              <a:latin typeface="+mn-lt"/>
              <a:cs typeface="Arial"/>
            </a:endParaRP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85491" y="2256954"/>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Access annual contribution amount on day one  </a:t>
            </a:r>
          </a:p>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Fast, convenient payments and reimbursement</a:t>
            </a:r>
            <a:endParaRPr lang="en-US">
              <a:latin typeface="Arial" panose="020B0604020202020204" pitchFamily="34" charset="0"/>
              <a:cs typeface="Arial" panose="020B0604020202020204" pitchFamily="34" charset="0"/>
            </a:endParaRPr>
          </a:p>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Pay for your spouse and eligible dependents too</a:t>
            </a:r>
          </a:p>
          <a:p>
            <a:pPr marL="287338" indent="-277813" defTabSz="609570">
              <a:spcAft>
                <a:spcPts val="800"/>
              </a:spcAft>
              <a:buClr>
                <a:schemeClr val="accent1"/>
              </a:buClr>
              <a:buFont typeface="Wingdings" pitchFamily="2" charset="2"/>
              <a:buChar char="ü"/>
              <a:defRPr/>
            </a:pPr>
            <a:endParaRPr lang="en-US" sz="2400">
              <a:solidFill>
                <a:srgbClr val="2A2C2C"/>
              </a:solidFill>
              <a:latin typeface="+mn-lt"/>
              <a:cs typeface="Arial"/>
            </a:endParaRPr>
          </a:p>
        </p:txBody>
      </p:sp>
    </p:spTree>
    <p:extLst>
      <p:ext uri="{BB962C8B-B14F-4D97-AF65-F5344CB8AC3E}">
        <p14:creationId xmlns:p14="http://schemas.microsoft.com/office/powerpoint/2010/main" val="191571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BC4F7-973C-F6A7-52D7-6CCC03DC575D}"/>
              </a:ext>
            </a:extLst>
          </p:cNvPr>
          <p:cNvSpPr>
            <a:spLocks noGrp="1"/>
          </p:cNvSpPr>
          <p:nvPr>
            <p:ph type="title"/>
          </p:nvPr>
        </p:nvSpPr>
        <p:spPr>
          <a:xfrm>
            <a:off x="853442" y="365761"/>
            <a:ext cx="10836993" cy="676083"/>
          </a:xfrm>
        </p:spPr>
        <p:txBody>
          <a:bodyPr/>
          <a:lstStyle/>
          <a:p>
            <a:r>
              <a:rPr lang="en-US" sz="4250">
                <a:solidFill>
                  <a:srgbClr val="4F2883"/>
                </a:solidFill>
                <a:latin typeface="Arial" panose="020B0604020202020204" pitchFamily="34" charset="0"/>
                <a:cs typeface="Arial" panose="020B0604020202020204" pitchFamily="34" charset="0"/>
              </a:rPr>
              <a:t>Tax-free contributions </a:t>
            </a:r>
            <a:endParaRPr lang="en-US" sz="425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A07129-9DB5-B906-8627-6A59D9EB2312}"/>
              </a:ext>
            </a:extLst>
          </p:cNvPr>
          <p:cNvSpPr txBox="1"/>
          <p:nvPr/>
        </p:nvSpPr>
        <p:spPr>
          <a:xfrm>
            <a:off x="4949692" y="1174364"/>
            <a:ext cx="1683024" cy="966740"/>
          </a:xfrm>
          <a:prstGeom prst="rect">
            <a:avLst/>
          </a:prstGeom>
          <a:noFill/>
        </p:spPr>
        <p:txBody>
          <a:bodyPr wrap="square" rtlCol="0">
            <a:spAutoFit/>
          </a:bodyPr>
          <a:lstStyle/>
          <a:p>
            <a:pPr algn="ctr">
              <a:lnSpc>
                <a:spcPct val="130000"/>
              </a:lnSpc>
              <a:spcAft>
                <a:spcPts val="600"/>
              </a:spcAft>
            </a:pPr>
            <a:r>
              <a:rPr lang="en-US" sz="4800" b="1">
                <a:solidFill>
                  <a:srgbClr val="2A2C2C"/>
                </a:solidFill>
                <a:latin typeface="Arial" panose="020B0604020202020204" pitchFamily="34" charset="0"/>
                <a:cs typeface="Arial" panose="020B0604020202020204" pitchFamily="34" charset="0"/>
              </a:rPr>
              <a:t>$50</a:t>
            </a:r>
          </a:p>
        </p:txBody>
      </p:sp>
      <p:sp>
        <p:nvSpPr>
          <p:cNvPr id="4" name="TextBox 3">
            <a:extLst>
              <a:ext uri="{FF2B5EF4-FFF2-40B4-BE49-F238E27FC236}">
                <a16:creationId xmlns:a16="http://schemas.microsoft.com/office/drawing/2014/main" id="{DC4FD69D-7BE9-9229-3C3E-83B2A425F77D}"/>
              </a:ext>
            </a:extLst>
          </p:cNvPr>
          <p:cNvSpPr txBox="1"/>
          <p:nvPr/>
        </p:nvSpPr>
        <p:spPr>
          <a:xfrm>
            <a:off x="5042456" y="2014239"/>
            <a:ext cx="2358887" cy="38170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earned income</a:t>
            </a:r>
          </a:p>
        </p:txBody>
      </p:sp>
      <p:grpSp>
        <p:nvGrpSpPr>
          <p:cNvPr id="25" name="Group 24">
            <a:extLst>
              <a:ext uri="{FF2B5EF4-FFF2-40B4-BE49-F238E27FC236}">
                <a16:creationId xmlns:a16="http://schemas.microsoft.com/office/drawing/2014/main" id="{1B00AD46-FE17-9598-C14B-4F1C0E299263}"/>
              </a:ext>
            </a:extLst>
          </p:cNvPr>
          <p:cNvGrpSpPr/>
          <p:nvPr/>
        </p:nvGrpSpPr>
        <p:grpSpPr>
          <a:xfrm>
            <a:off x="7249466" y="2718329"/>
            <a:ext cx="3491422" cy="3513951"/>
            <a:chOff x="6758084" y="2705077"/>
            <a:chExt cx="3491422" cy="3513951"/>
          </a:xfrm>
        </p:grpSpPr>
        <p:sp>
          <p:nvSpPr>
            <p:cNvPr id="24" name="Rectangle 23">
              <a:extLst>
                <a:ext uri="{FF2B5EF4-FFF2-40B4-BE49-F238E27FC236}">
                  <a16:creationId xmlns:a16="http://schemas.microsoft.com/office/drawing/2014/main" id="{265E9385-4892-162E-599E-7475977CA9E1}"/>
                </a:ext>
              </a:extLst>
            </p:cNvPr>
            <p:cNvSpPr/>
            <p:nvPr/>
          </p:nvSpPr>
          <p:spPr>
            <a:xfrm>
              <a:off x="6868902" y="2705077"/>
              <a:ext cx="3380604" cy="3513951"/>
            </a:xfrm>
            <a:prstGeom prst="rect">
              <a:avLst/>
            </a:prstGeom>
            <a:solidFill>
              <a:schemeClr val="bg1"/>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1" name="TextBox 10">
              <a:extLst>
                <a:ext uri="{FF2B5EF4-FFF2-40B4-BE49-F238E27FC236}">
                  <a16:creationId xmlns:a16="http://schemas.microsoft.com/office/drawing/2014/main" id="{8AD0AD62-F7D3-9879-E999-474BD7EB1722}"/>
                </a:ext>
              </a:extLst>
            </p:cNvPr>
            <p:cNvSpPr txBox="1"/>
            <p:nvPr/>
          </p:nvSpPr>
          <p:spPr>
            <a:xfrm>
              <a:off x="6758084" y="4303400"/>
              <a:ext cx="3458816" cy="965170"/>
            </a:xfrm>
            <a:prstGeom prst="rect">
              <a:avLst/>
            </a:prstGeom>
            <a:noFill/>
          </p:spPr>
          <p:txBody>
            <a:bodyPr wrap="square" rtlCol="0" anchor="ctr" anchorCtr="0">
              <a:noAutofit/>
            </a:bodyPr>
            <a:lstStyle/>
            <a:p>
              <a:pPr algn="ctr">
                <a:lnSpc>
                  <a:spcPct val="130000"/>
                </a:lnSpc>
                <a:spcAft>
                  <a:spcPts val="600"/>
                </a:spcAft>
              </a:pPr>
              <a:r>
                <a:rPr lang="en-US" sz="7200" b="1">
                  <a:latin typeface="Arial" panose="020B0604020202020204" pitchFamily="34" charset="0"/>
                  <a:cs typeface="Arial" panose="020B0604020202020204" pitchFamily="34" charset="0"/>
                </a:rPr>
                <a:t>$40</a:t>
              </a:r>
            </a:p>
          </p:txBody>
        </p:sp>
        <p:sp>
          <p:nvSpPr>
            <p:cNvPr id="12" name="TextBox 11">
              <a:extLst>
                <a:ext uri="{FF2B5EF4-FFF2-40B4-BE49-F238E27FC236}">
                  <a16:creationId xmlns:a16="http://schemas.microsoft.com/office/drawing/2014/main" id="{E909AE76-1682-5D3D-AFE6-3A8E3A5EC6A2}"/>
                </a:ext>
              </a:extLst>
            </p:cNvPr>
            <p:cNvSpPr txBox="1"/>
            <p:nvPr/>
          </p:nvSpPr>
          <p:spPr>
            <a:xfrm>
              <a:off x="7401343" y="5372794"/>
              <a:ext cx="2358887" cy="381708"/>
            </a:xfrm>
            <a:prstGeom prst="rect">
              <a:avLst/>
            </a:prstGeom>
            <a:noFill/>
          </p:spPr>
          <p:txBody>
            <a:bodyPr wrap="square" lIns="91440" tIns="45720" rIns="91440" bIns="45720" rtlCol="0" anchor="t">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Spending power</a:t>
              </a:r>
            </a:p>
          </p:txBody>
        </p:sp>
        <p:sp>
          <p:nvSpPr>
            <p:cNvPr id="13" name="TextBox 12">
              <a:extLst>
                <a:ext uri="{FF2B5EF4-FFF2-40B4-BE49-F238E27FC236}">
                  <a16:creationId xmlns:a16="http://schemas.microsoft.com/office/drawing/2014/main" id="{8528EBBD-55D3-2483-44AE-F4389D264F71}"/>
                </a:ext>
              </a:extLst>
            </p:cNvPr>
            <p:cNvSpPr txBox="1"/>
            <p:nvPr/>
          </p:nvSpPr>
          <p:spPr>
            <a:xfrm>
              <a:off x="7308049" y="3989238"/>
              <a:ext cx="2358887" cy="381708"/>
            </a:xfrm>
            <a:prstGeom prst="rect">
              <a:avLst/>
            </a:prstGeom>
            <a:noFill/>
          </p:spPr>
          <p:txBody>
            <a:bodyPr wrap="square" rtlCol="0">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$10 to Uncle Sam</a:t>
              </a:r>
            </a:p>
          </p:txBody>
        </p:sp>
        <p:sp>
          <p:nvSpPr>
            <p:cNvPr id="14" name="TextBox 13">
              <a:extLst>
                <a:ext uri="{FF2B5EF4-FFF2-40B4-BE49-F238E27FC236}">
                  <a16:creationId xmlns:a16="http://schemas.microsoft.com/office/drawing/2014/main" id="{B522E173-CBF4-CA23-8362-0A2CD60B0EA9}"/>
                </a:ext>
              </a:extLst>
            </p:cNvPr>
            <p:cNvSpPr txBox="1"/>
            <p:nvPr/>
          </p:nvSpPr>
          <p:spPr>
            <a:xfrm>
              <a:off x="6790690" y="3495762"/>
              <a:ext cx="3458816" cy="602409"/>
            </a:xfrm>
            <a:prstGeom prst="rect">
              <a:avLst/>
            </a:prstGeom>
            <a:noFill/>
          </p:spPr>
          <p:txBody>
            <a:bodyPr wrap="square" rtlCol="0">
              <a:spAutoFit/>
            </a:bodyPr>
            <a:lstStyle/>
            <a:p>
              <a:pPr algn="ctr">
                <a:lnSpc>
                  <a:spcPct val="130000"/>
                </a:lnSpc>
                <a:spcAft>
                  <a:spcPts val="600"/>
                </a:spcAft>
              </a:pPr>
              <a:r>
                <a:rPr lang="en-US" sz="2800" b="1">
                  <a:latin typeface="Arial" panose="020B0604020202020204" pitchFamily="34" charset="0"/>
                  <a:cs typeface="Arial" panose="020B0604020202020204" pitchFamily="34" charset="0"/>
                </a:rPr>
                <a:t>Taxed</a:t>
              </a:r>
            </a:p>
          </p:txBody>
        </p:sp>
        <p:sp>
          <p:nvSpPr>
            <p:cNvPr id="15" name="TextBox 14">
              <a:extLst>
                <a:ext uri="{FF2B5EF4-FFF2-40B4-BE49-F238E27FC236}">
                  <a16:creationId xmlns:a16="http://schemas.microsoft.com/office/drawing/2014/main" id="{16307A16-54FB-FB5C-9ED1-BAA3F16B0BC9}"/>
                </a:ext>
              </a:extLst>
            </p:cNvPr>
            <p:cNvSpPr txBox="1"/>
            <p:nvPr/>
          </p:nvSpPr>
          <p:spPr>
            <a:xfrm>
              <a:off x="6790690" y="3090170"/>
              <a:ext cx="3458816" cy="456663"/>
            </a:xfrm>
            <a:prstGeom prst="rect">
              <a:avLst/>
            </a:prstGeom>
            <a:noFill/>
          </p:spPr>
          <p:txBody>
            <a:bodyPr wrap="square" rtlCol="0">
              <a:spAutoFit/>
            </a:bodyPr>
            <a:lstStyle/>
            <a:p>
              <a:pPr algn="ctr">
                <a:lnSpc>
                  <a:spcPct val="130000"/>
                </a:lnSpc>
                <a:spcAft>
                  <a:spcPts val="600"/>
                </a:spcAft>
              </a:pPr>
              <a:r>
                <a:rPr lang="en-US" sz="2000" b="1">
                  <a:latin typeface="Arial" panose="020B0604020202020204" pitchFamily="34" charset="0"/>
                  <a:cs typeface="Arial" panose="020B0604020202020204" pitchFamily="34" charset="0"/>
                </a:rPr>
                <a:t>Without FSA</a:t>
              </a:r>
            </a:p>
          </p:txBody>
        </p:sp>
      </p:grpSp>
      <p:grpSp>
        <p:nvGrpSpPr>
          <p:cNvPr id="26" name="Group 25">
            <a:extLst>
              <a:ext uri="{FF2B5EF4-FFF2-40B4-BE49-F238E27FC236}">
                <a16:creationId xmlns:a16="http://schemas.microsoft.com/office/drawing/2014/main" id="{35F692FC-8B7E-F30C-DC9D-864D3FA715BE}"/>
              </a:ext>
            </a:extLst>
          </p:cNvPr>
          <p:cNvGrpSpPr/>
          <p:nvPr/>
        </p:nvGrpSpPr>
        <p:grpSpPr>
          <a:xfrm>
            <a:off x="1617286" y="2718330"/>
            <a:ext cx="3380604" cy="3513951"/>
            <a:chOff x="1657042" y="2705078"/>
            <a:chExt cx="3380604" cy="3513951"/>
          </a:xfrm>
        </p:grpSpPr>
        <p:sp>
          <p:nvSpPr>
            <p:cNvPr id="17" name="Rectangle 16">
              <a:extLst>
                <a:ext uri="{FF2B5EF4-FFF2-40B4-BE49-F238E27FC236}">
                  <a16:creationId xmlns:a16="http://schemas.microsoft.com/office/drawing/2014/main" id="{96041B41-B3ED-D993-01A7-2888E749C4D2}"/>
                </a:ext>
              </a:extLst>
            </p:cNvPr>
            <p:cNvSpPr/>
            <p:nvPr/>
          </p:nvSpPr>
          <p:spPr>
            <a:xfrm>
              <a:off x="1657042" y="2705078"/>
              <a:ext cx="3380604" cy="3513951"/>
            </a:xfrm>
            <a:prstGeom prst="rect">
              <a:avLst/>
            </a:prstGeom>
            <a:solidFill>
              <a:schemeClr val="accent6">
                <a:lumMod val="20000"/>
                <a:lumOff val="80000"/>
              </a:schemeClr>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6" name="TextBox 5">
              <a:extLst>
                <a:ext uri="{FF2B5EF4-FFF2-40B4-BE49-F238E27FC236}">
                  <a16:creationId xmlns:a16="http://schemas.microsoft.com/office/drawing/2014/main" id="{F93A37E0-F7D5-2F6D-903D-E4EC795CA700}"/>
                </a:ext>
              </a:extLst>
            </p:cNvPr>
            <p:cNvSpPr txBox="1"/>
            <p:nvPr/>
          </p:nvSpPr>
          <p:spPr>
            <a:xfrm>
              <a:off x="1734042" y="4412829"/>
              <a:ext cx="3151205" cy="1382814"/>
            </a:xfrm>
            <a:prstGeom prst="rect">
              <a:avLst/>
            </a:prstGeom>
            <a:noFill/>
          </p:spPr>
          <p:txBody>
            <a:bodyPr wrap="square" rtlCol="0">
              <a:spAutoFit/>
            </a:bodyPr>
            <a:lstStyle/>
            <a:p>
              <a:pPr algn="ctr">
                <a:lnSpc>
                  <a:spcPct val="130000"/>
                </a:lnSpc>
                <a:spcAft>
                  <a:spcPts val="600"/>
                </a:spcAft>
              </a:pPr>
              <a:r>
                <a:rPr lang="en-US" sz="7200" b="1">
                  <a:solidFill>
                    <a:srgbClr val="2A2C2C"/>
                  </a:solidFill>
                  <a:latin typeface="Arial" panose="020B0604020202020204" pitchFamily="34" charset="0"/>
                  <a:cs typeface="Arial" panose="020B0604020202020204" pitchFamily="34" charset="0"/>
                </a:rPr>
                <a:t>$50</a:t>
              </a:r>
            </a:p>
          </p:txBody>
        </p:sp>
        <p:sp>
          <p:nvSpPr>
            <p:cNvPr id="7" name="TextBox 6">
              <a:extLst>
                <a:ext uri="{FF2B5EF4-FFF2-40B4-BE49-F238E27FC236}">
                  <a16:creationId xmlns:a16="http://schemas.microsoft.com/office/drawing/2014/main" id="{6E138D1B-180C-D156-D904-83527B5AD3F7}"/>
                </a:ext>
              </a:extLst>
            </p:cNvPr>
            <p:cNvSpPr txBox="1"/>
            <p:nvPr/>
          </p:nvSpPr>
          <p:spPr>
            <a:xfrm>
              <a:off x="2284596" y="5618093"/>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Spending power</a:t>
              </a:r>
            </a:p>
          </p:txBody>
        </p:sp>
        <p:sp>
          <p:nvSpPr>
            <p:cNvPr id="8" name="TextBox 7">
              <a:extLst>
                <a:ext uri="{FF2B5EF4-FFF2-40B4-BE49-F238E27FC236}">
                  <a16:creationId xmlns:a16="http://schemas.microsoft.com/office/drawing/2014/main" id="{258B6884-445B-133F-9B61-CF684DCDC8E0}"/>
                </a:ext>
              </a:extLst>
            </p:cNvPr>
            <p:cNvSpPr txBox="1"/>
            <p:nvPr/>
          </p:nvSpPr>
          <p:spPr>
            <a:xfrm>
              <a:off x="2278559" y="4282597"/>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Keep all your money</a:t>
              </a:r>
            </a:p>
          </p:txBody>
        </p:sp>
        <p:sp>
          <p:nvSpPr>
            <p:cNvPr id="9" name="TextBox 8">
              <a:extLst>
                <a:ext uri="{FF2B5EF4-FFF2-40B4-BE49-F238E27FC236}">
                  <a16:creationId xmlns:a16="http://schemas.microsoft.com/office/drawing/2014/main" id="{28D56175-42D1-BD63-0F31-3C0C5B36C9F0}"/>
                </a:ext>
              </a:extLst>
            </p:cNvPr>
            <p:cNvSpPr txBox="1"/>
            <p:nvPr/>
          </p:nvSpPr>
          <p:spPr>
            <a:xfrm>
              <a:off x="1777505" y="3782709"/>
              <a:ext cx="3151205" cy="602409"/>
            </a:xfrm>
            <a:prstGeom prst="rect">
              <a:avLst/>
            </a:prstGeom>
            <a:noFill/>
          </p:spPr>
          <p:txBody>
            <a:bodyPr wrap="square" rtlCol="0">
              <a:spAutoFit/>
            </a:bodyPr>
            <a:lstStyle/>
            <a:p>
              <a:pPr algn="ctr">
                <a:lnSpc>
                  <a:spcPct val="130000"/>
                </a:lnSpc>
                <a:spcAft>
                  <a:spcPts val="600"/>
                </a:spcAft>
              </a:pPr>
              <a:r>
                <a:rPr lang="en-US" sz="2800" b="1">
                  <a:solidFill>
                    <a:schemeClr val="accent1"/>
                  </a:solidFill>
                  <a:latin typeface="Arial" panose="020B0604020202020204" pitchFamily="34" charset="0"/>
                  <a:cs typeface="Arial" panose="020B0604020202020204" pitchFamily="34" charset="0"/>
                </a:rPr>
                <a:t>Not taxed</a:t>
              </a:r>
            </a:p>
          </p:txBody>
        </p:sp>
        <p:sp>
          <p:nvSpPr>
            <p:cNvPr id="10" name="TextBox 9">
              <a:extLst>
                <a:ext uri="{FF2B5EF4-FFF2-40B4-BE49-F238E27FC236}">
                  <a16:creationId xmlns:a16="http://schemas.microsoft.com/office/drawing/2014/main" id="{C059D2DB-AE21-3A7E-2121-BBFD9F5BF944}"/>
                </a:ext>
              </a:extLst>
            </p:cNvPr>
            <p:cNvSpPr txBox="1"/>
            <p:nvPr/>
          </p:nvSpPr>
          <p:spPr>
            <a:xfrm>
              <a:off x="1777505" y="3447646"/>
              <a:ext cx="3151205" cy="456663"/>
            </a:xfrm>
            <a:prstGeom prst="rect">
              <a:avLst/>
            </a:prstGeom>
            <a:noFill/>
          </p:spPr>
          <p:txBody>
            <a:bodyPr wrap="square" rtlCol="0">
              <a:spAutoFit/>
            </a:bodyPr>
            <a:lstStyle/>
            <a:p>
              <a:pPr algn="ctr">
                <a:lnSpc>
                  <a:spcPct val="130000"/>
                </a:lnSpc>
                <a:spcAft>
                  <a:spcPts val="600"/>
                </a:spcAft>
              </a:pPr>
              <a:r>
                <a:rPr lang="en-US" sz="2000" b="1">
                  <a:solidFill>
                    <a:srgbClr val="2A2C2C"/>
                  </a:solidFill>
                  <a:latin typeface="Arial" panose="020B0604020202020204" pitchFamily="34" charset="0"/>
                  <a:cs typeface="Arial" panose="020B0604020202020204" pitchFamily="34" charset="0"/>
                </a:rPr>
                <a:t>FSA</a:t>
              </a:r>
            </a:p>
          </p:txBody>
        </p:sp>
      </p:grpSp>
      <p:pic>
        <p:nvPicPr>
          <p:cNvPr id="21" name="Graphic 20">
            <a:extLst>
              <a:ext uri="{FF2B5EF4-FFF2-40B4-BE49-F238E27FC236}">
                <a16:creationId xmlns:a16="http://schemas.microsoft.com/office/drawing/2014/main" id="{935093D5-23E1-93E3-F3C2-A642CBA3E56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575538" y="1319693"/>
            <a:ext cx="705478" cy="676083"/>
          </a:xfrm>
          <a:prstGeom prst="rect">
            <a:avLst/>
          </a:prstGeom>
        </p:spPr>
      </p:pic>
      <p:sp>
        <p:nvSpPr>
          <p:cNvPr id="32" name="Freeform 31">
            <a:extLst>
              <a:ext uri="{FF2B5EF4-FFF2-40B4-BE49-F238E27FC236}">
                <a16:creationId xmlns:a16="http://schemas.microsoft.com/office/drawing/2014/main" id="{B059E5C2-FD38-48A1-6F92-B088504CA863}"/>
              </a:ext>
            </a:extLst>
          </p:cNvPr>
          <p:cNvSpPr/>
          <p:nvPr/>
        </p:nvSpPr>
        <p:spPr>
          <a:xfrm>
            <a:off x="3273287"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C0C316E8-D8B6-75E4-1129-4902619381A7}"/>
              </a:ext>
            </a:extLst>
          </p:cNvPr>
          <p:cNvSpPr/>
          <p:nvPr/>
        </p:nvSpPr>
        <p:spPr>
          <a:xfrm flipH="1">
            <a:off x="7572316"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B734DF68-FC0E-D17C-C814-23CD14E755FF}"/>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042722" y="2880347"/>
            <a:ext cx="529732" cy="618141"/>
          </a:xfrm>
          <a:prstGeom prst="rect">
            <a:avLst/>
          </a:prstGeom>
        </p:spPr>
      </p:pic>
      <p:sp>
        <p:nvSpPr>
          <p:cNvPr id="16" name="TextBox 15">
            <a:extLst>
              <a:ext uri="{FF2B5EF4-FFF2-40B4-BE49-F238E27FC236}">
                <a16:creationId xmlns:a16="http://schemas.microsoft.com/office/drawing/2014/main" id="{812C1179-4E10-BE80-4F8F-6A4E2980C05C}"/>
              </a:ext>
            </a:extLst>
          </p:cNvPr>
          <p:cNvSpPr txBox="1"/>
          <p:nvPr/>
        </p:nvSpPr>
        <p:spPr>
          <a:xfrm>
            <a:off x="1410789" y="6487086"/>
            <a:ext cx="9731828" cy="27154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132782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82835C6D-1C3F-C383-1550-1E4F568BEB55}"/>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l="-9020"/>
          <a:stretch/>
        </p:blipFill>
        <p:spPr>
          <a:xfrm>
            <a:off x="3606991" y="9525"/>
            <a:ext cx="8585010" cy="6858000"/>
          </a:xfrm>
          <a:prstGeom prst="rect">
            <a:avLst/>
          </a:prstGeom>
          <a:noFill/>
        </p:spPr>
      </p:pic>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val="1"/>
              </a:ext>
            </a:extLst>
          </p:cNvPr>
          <p:cNvSpPr/>
          <p:nvPr/>
        </p:nvSpPr>
        <p:spPr>
          <a:xfrm>
            <a:off x="3370073" y="1202"/>
            <a:ext cx="3945127"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6" name="Rectangle 5">
            <a:extLst>
              <a:ext uri="{FF2B5EF4-FFF2-40B4-BE49-F238E27FC236}">
                <a16:creationId xmlns:a16="http://schemas.microsoft.com/office/drawing/2014/main" id="{18678554-7D74-E37F-A1BC-B30E15659ABE}"/>
              </a:ext>
              <a:ext uri="{C183D7F6-B498-43B3-948B-1728B52AA6E4}">
                <adec:decorative xmlns:adec="http://schemas.microsoft.com/office/drawing/2017/decorative" val="1"/>
              </a:ext>
            </a:extLst>
          </p:cNvPr>
          <p:cNvSpPr/>
          <p:nvPr/>
        </p:nvSpPr>
        <p:spPr>
          <a:xfrm>
            <a:off x="3370073" y="9499"/>
            <a:ext cx="4139680"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4944243" cy="1383071"/>
          </a:xfrm>
        </p:spPr>
        <p:txBody>
          <a:bodyPr/>
          <a:lstStyle/>
          <a:p>
            <a:r>
              <a:rPr lang="en-US" sz="4250">
                <a:latin typeface="Arial" panose="020B0604020202020204" pitchFamily="34" charset="0"/>
                <a:cs typeface="Arial" panose="020B0604020202020204" pitchFamily="34" charset="0"/>
              </a:rPr>
              <a:t>Save </a:t>
            </a:r>
            <a:br>
              <a:rPr lang="en-US" sz="4250">
                <a:latin typeface="Arial" panose="020B0604020202020204" pitchFamily="34" charset="0"/>
                <a:cs typeface="Arial" panose="020B0604020202020204" pitchFamily="34" charset="0"/>
              </a:rPr>
            </a:br>
            <a:r>
              <a:rPr lang="en-US" sz="4250">
                <a:latin typeface="Arial" panose="020B0604020202020204" pitchFamily="34" charset="0"/>
                <a:cs typeface="Arial" panose="020B0604020202020204" pitchFamily="34" charset="0"/>
              </a:rPr>
              <a:t>$600+</a:t>
            </a:r>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4157" y="1957120"/>
            <a:ext cx="3308540" cy="2112438"/>
          </a:xfrm>
        </p:spPr>
        <p:txBody>
          <a:bodyPr vert="horz" lIns="0" tIns="0" rIns="0" bIns="0" rtlCol="0" anchor="t">
            <a:spAutoFit/>
          </a:bodyPr>
          <a:lstStyle/>
          <a:p>
            <a:pPr marL="0" indent="0" defTabSz="609585">
              <a:lnSpc>
                <a:spcPct val="140000"/>
              </a:lnSpc>
              <a:buNone/>
              <a:defRPr/>
            </a:pPr>
            <a:r>
              <a:rPr lang="en-US">
                <a:solidFill>
                  <a:srgbClr val="2A2C2C"/>
                </a:solidFill>
                <a:latin typeface="Arial" panose="020B0604020202020204" pitchFamily="34" charset="0"/>
                <a:cs typeface="Arial" panose="020B0604020202020204" pitchFamily="34" charset="0"/>
              </a:rPr>
              <a:t>Members who </a:t>
            </a:r>
            <a:r>
              <a:rPr kumimoji="0"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rPr>
              <a:t>contribute the max to their healthcare </a:t>
            </a:r>
            <a:r>
              <a:rPr lang="en-US">
                <a:solidFill>
                  <a:srgbClr val="2A2C2C"/>
                </a:solidFill>
                <a:latin typeface="Arial" panose="020B0604020202020204" pitchFamily="34" charset="0"/>
                <a:cs typeface="Arial" panose="020B0604020202020204" pitchFamily="34" charset="0"/>
              </a:rPr>
              <a:t>FSA </a:t>
            </a:r>
            <a:r>
              <a:rPr kumimoji="0"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rPr>
              <a:t>can save $</a:t>
            </a:r>
            <a:r>
              <a:rPr lang="en-US">
                <a:solidFill>
                  <a:srgbClr val="2A2C2C"/>
                </a:solidFill>
                <a:latin typeface="Arial" panose="020B0604020202020204" pitchFamily="34" charset="0"/>
                <a:cs typeface="Arial" panose="020B0604020202020204" pitchFamily="34" charset="0"/>
              </a:rPr>
              <a:t>600+ each year</a:t>
            </a:r>
            <a:r>
              <a:rPr kumimoji="0"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rPr>
              <a:t>* on </a:t>
            </a:r>
            <a:r>
              <a:rPr lang="en-US">
                <a:solidFill>
                  <a:srgbClr val="2A2C2C"/>
                </a:solidFill>
                <a:latin typeface="Arial" panose="020B0604020202020204" pitchFamily="34" charset="0"/>
                <a:cs typeface="Arial" panose="020B0604020202020204" pitchFamily="34" charset="0"/>
              </a:rPr>
              <a:t>qualified </a:t>
            </a:r>
            <a:r>
              <a:rPr kumimoji="0"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rPr>
              <a:t>medical expenses</a:t>
            </a:r>
            <a:r>
              <a:rPr kumimoji="0" lang="en-US" sz="2000" b="0" i="0" u="none" strike="noStrike" kern="1200" cap="none" spc="0" normalizeH="0" baseline="0" noProof="0">
                <a:ln>
                  <a:noFill/>
                </a:ln>
                <a:solidFill>
                  <a:srgbClr val="2A2C2C"/>
                </a:solidFill>
                <a:effectLst/>
                <a:uLnTx/>
                <a:uFillTx/>
                <a:latin typeface="Neue Haas Grotesk Text Pro Regular"/>
                <a:cs typeface="Arial"/>
              </a:rPr>
              <a:t>.</a:t>
            </a:r>
            <a:endParaRPr lang="en-US"/>
          </a:p>
        </p:txBody>
      </p:sp>
      <p:sp>
        <p:nvSpPr>
          <p:cNvPr id="2" name="TextBox 1">
            <a:extLst>
              <a:ext uri="{FF2B5EF4-FFF2-40B4-BE49-F238E27FC236}">
                <a16:creationId xmlns:a16="http://schemas.microsoft.com/office/drawing/2014/main" id="{B359A579-BC27-4DF0-A6B5-5FBB318A9148}"/>
              </a:ext>
            </a:extLst>
          </p:cNvPr>
          <p:cNvSpPr txBox="1"/>
          <p:nvPr/>
        </p:nvSpPr>
        <p:spPr>
          <a:xfrm>
            <a:off x="854156" y="5963120"/>
            <a:ext cx="3308541" cy="646331"/>
          </a:xfrm>
          <a:prstGeom prst="rect">
            <a:avLst/>
          </a:prstGeom>
          <a:noFill/>
        </p:spPr>
        <p:txBody>
          <a:bodyPr wrap="square" lIns="0" tIns="45720" rIns="91440" bIns="45720" rtlCol="0" anchor="t">
            <a:spAutoFit/>
          </a:bodyPr>
          <a:lstStyle/>
          <a:p>
            <a:pPr>
              <a:spcAft>
                <a:spcPts val="133"/>
              </a:spcAft>
              <a:defRPr/>
            </a:pPr>
            <a:r>
              <a:rPr lang="en-US" sz="900" b="0">
                <a:solidFill>
                  <a:schemeClr val="tx1">
                    <a:lumMod val="75000"/>
                    <a:lumOff val="25000"/>
                  </a:schemeClr>
                </a:solidFill>
                <a:latin typeface="Arial"/>
                <a:cs typeface="Arial"/>
              </a:rPr>
              <a:t>*The example used is for illustrative purposes only; actual savings may vary. The figure is based on average tax rate of 20%, including state, federal and FICA taxes. Savings based on contributing the maximum family amount..</a:t>
            </a:r>
          </a:p>
        </p:txBody>
      </p:sp>
      <p:grpSp>
        <p:nvGrpSpPr>
          <p:cNvPr id="9" name="Group 8">
            <a:extLst>
              <a:ext uri="{FF2B5EF4-FFF2-40B4-BE49-F238E27FC236}">
                <a16:creationId xmlns:a16="http://schemas.microsoft.com/office/drawing/2014/main" id="{862626E6-5C52-46F8-EA2B-E588F82DB6A2}"/>
              </a:ext>
            </a:extLst>
          </p:cNvPr>
          <p:cNvGrpSpPr/>
          <p:nvPr/>
        </p:nvGrpSpPr>
        <p:grpSpPr>
          <a:xfrm>
            <a:off x="829012" y="3774191"/>
            <a:ext cx="2579562" cy="2039579"/>
            <a:chOff x="829012" y="3774191"/>
            <a:chExt cx="2579562" cy="2039579"/>
          </a:xfrm>
        </p:grpSpPr>
        <p:sp>
          <p:nvSpPr>
            <p:cNvPr id="10" name="TextBox 9">
              <a:extLst>
                <a:ext uri="{FF2B5EF4-FFF2-40B4-BE49-F238E27FC236}">
                  <a16:creationId xmlns:a16="http://schemas.microsoft.com/office/drawing/2014/main" id="{2A705C39-C0F0-C852-B703-A416ABD2D866}"/>
                </a:ext>
              </a:extLst>
            </p:cNvPr>
            <p:cNvSpPr txBox="1"/>
            <p:nvPr/>
          </p:nvSpPr>
          <p:spPr>
            <a:xfrm>
              <a:off x="1599104" y="4273857"/>
              <a:ext cx="358540" cy="708079"/>
            </a:xfrm>
            <a:prstGeom prst="rect">
              <a:avLst/>
            </a:prstGeom>
            <a:noFill/>
          </p:spPr>
          <p:txBody>
            <a:bodyPr wrap="square">
              <a:spAutoFit/>
            </a:bodyPr>
            <a:lstStyle/>
            <a:p>
              <a:pPr marL="0" indent="0">
                <a:lnSpc>
                  <a:spcPct val="140000"/>
                </a:lnSpc>
                <a:spcAft>
                  <a:spcPts val="0"/>
                </a:spcAft>
                <a:buNone/>
              </a:pPr>
              <a:r>
                <a:rPr lang="en-US" sz="3200">
                  <a:latin typeface="Neue Haas Grotesk Text Pro Regular"/>
                  <a:cs typeface="Arial"/>
                </a:rPr>
                <a:t>x</a:t>
              </a:r>
              <a:endParaRPr lang="en-US" sz="3200">
                <a:latin typeface="Neue Haas Grotesk Text Pro Regular"/>
                <a:cs typeface="Arial" panose="020B0604020202020204" pitchFamily="34" charset="0"/>
              </a:endParaRPr>
            </a:p>
          </p:txBody>
        </p:sp>
        <p:sp>
          <p:nvSpPr>
            <p:cNvPr id="11" name="TextBox 10">
              <a:extLst>
                <a:ext uri="{FF2B5EF4-FFF2-40B4-BE49-F238E27FC236}">
                  <a16:creationId xmlns:a16="http://schemas.microsoft.com/office/drawing/2014/main" id="{BC1E18E2-8239-3D35-28F5-6447BD8A47E5}"/>
                </a:ext>
              </a:extLst>
            </p:cNvPr>
            <p:cNvSpPr txBox="1"/>
            <p:nvPr/>
          </p:nvSpPr>
          <p:spPr>
            <a:xfrm>
              <a:off x="829012" y="3774191"/>
              <a:ext cx="2516632" cy="671146"/>
            </a:xfrm>
            <a:prstGeom prst="rect">
              <a:avLst/>
            </a:prstGeom>
            <a:noFill/>
          </p:spPr>
          <p:txBody>
            <a:bodyPr wrap="square" lIns="91440" tIns="45720" rIns="91440" bIns="45720" rtlCol="0" anchor="t">
              <a:spAutoFit/>
            </a:bodyPr>
            <a:lstStyle/>
            <a:p>
              <a:pPr algn="r">
                <a:lnSpc>
                  <a:spcPct val="130000"/>
                </a:lnSpc>
                <a:spcAft>
                  <a:spcPts val="600"/>
                </a:spcAft>
              </a:pPr>
              <a:r>
                <a:rPr lang="en-US" sz="3200">
                  <a:latin typeface="Neue Haas Grotesk Text Pro Regular"/>
                  <a:cs typeface="Arial"/>
                </a:rPr>
                <a:t>$</a:t>
              </a:r>
              <a:endParaRPr lang="en-US" sz="32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E88A15F-2736-A154-3171-D2D4FEF551E8}"/>
                </a:ext>
              </a:extLst>
            </p:cNvPr>
            <p:cNvSpPr txBox="1"/>
            <p:nvPr/>
          </p:nvSpPr>
          <p:spPr>
            <a:xfrm>
              <a:off x="2156060" y="4310790"/>
              <a:ext cx="1189584" cy="671146"/>
            </a:xfrm>
            <a:prstGeom prst="rect">
              <a:avLst/>
            </a:prstGeom>
            <a:noFill/>
          </p:spPr>
          <p:txBody>
            <a:bodyPr wrap="square" rtlCol="0">
              <a:spAutoFit/>
            </a:bodyPr>
            <a:lstStyle/>
            <a:p>
              <a:pPr algn="r">
                <a:lnSpc>
                  <a:spcPct val="130000"/>
                </a:lnSpc>
                <a:spcAft>
                  <a:spcPts val="600"/>
                </a:spcAft>
              </a:pPr>
              <a:r>
                <a:rPr lang="en-US" sz="3200">
                  <a:latin typeface="Arial" panose="020B0604020202020204" pitchFamily="34" charset="0"/>
                  <a:cs typeface="Arial" panose="020B0604020202020204" pitchFamily="34" charset="0"/>
                </a:rPr>
                <a:t>20%</a:t>
              </a:r>
            </a:p>
          </p:txBody>
        </p:sp>
        <p:sp>
          <p:nvSpPr>
            <p:cNvPr id="13" name="TextBox 12">
              <a:extLst>
                <a:ext uri="{FF2B5EF4-FFF2-40B4-BE49-F238E27FC236}">
                  <a16:creationId xmlns:a16="http://schemas.microsoft.com/office/drawing/2014/main" id="{D0CE8C4F-DF95-6C54-7D88-6AC2655A7CA5}"/>
                </a:ext>
              </a:extLst>
            </p:cNvPr>
            <p:cNvSpPr txBox="1"/>
            <p:nvPr/>
          </p:nvSpPr>
          <p:spPr>
            <a:xfrm>
              <a:off x="829012" y="4919936"/>
              <a:ext cx="2516632" cy="893834"/>
            </a:xfrm>
            <a:prstGeom prst="rect">
              <a:avLst/>
            </a:prstGeom>
            <a:noFill/>
          </p:spPr>
          <p:txBody>
            <a:bodyPr wrap="square" lIns="91440" tIns="45720" rIns="91440" bIns="45720" rtlCol="0" anchor="t">
              <a:spAutoFit/>
            </a:bodyPr>
            <a:lstStyle/>
            <a:p>
              <a:pPr algn="r">
                <a:lnSpc>
                  <a:spcPct val="130000"/>
                </a:lnSpc>
                <a:spcAft>
                  <a:spcPts val="600"/>
                </a:spcAft>
              </a:pPr>
              <a:r>
                <a:rPr lang="en-US" sz="4400" b="1">
                  <a:solidFill>
                    <a:schemeClr val="accent1"/>
                  </a:solidFill>
                  <a:latin typeface="Arial"/>
                  <a:cs typeface="Arial"/>
                </a:rPr>
                <a:t>$</a:t>
              </a:r>
              <a:endParaRPr lang="en-US" sz="4400" b="1">
                <a:solidFill>
                  <a:schemeClr val="accent1"/>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1BAE38D8-CAB2-C4A9-2D77-6760A123DAA1}"/>
                </a:ext>
              </a:extLst>
            </p:cNvPr>
            <p:cNvCxnSpPr/>
            <p:nvPr/>
          </p:nvCxnSpPr>
          <p:spPr>
            <a:xfrm>
              <a:off x="1222408" y="4981936"/>
              <a:ext cx="2186166"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166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C10CC98-C846-1E41-8E93-8578D65381C9}"/>
              </a:ext>
            </a:extLst>
          </p:cNvPr>
          <p:cNvSpPr/>
          <p:nvPr/>
        </p:nvSpPr>
        <p:spPr>
          <a:xfrm>
            <a:off x="22908" y="5990170"/>
            <a:ext cx="12195833" cy="9048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a:solidFill>
                  <a:srgbClr val="000000"/>
                </a:solidFill>
                <a:effectLst/>
                <a:latin typeface="Times"/>
              </a:rPr>
              <a:t> </a:t>
            </a:r>
            <a:endParaRPr lang="en-US">
              <a:solidFill>
                <a:srgbClr val="00AAC6"/>
              </a:solidFill>
            </a:endParaRPr>
          </a:p>
        </p:txBody>
      </p:sp>
      <p:sp>
        <p:nvSpPr>
          <p:cNvPr id="6" name="Title 5">
            <a:extLst>
              <a:ext uri="{FF2B5EF4-FFF2-40B4-BE49-F238E27FC236}">
                <a16:creationId xmlns:a16="http://schemas.microsoft.com/office/drawing/2014/main" id="{60D1CBE4-91BE-0DF5-4808-EB8E822094DC}"/>
              </a:ext>
            </a:extLst>
          </p:cNvPr>
          <p:cNvSpPr>
            <a:spLocks noGrp="1"/>
          </p:cNvSpPr>
          <p:nvPr>
            <p:ph type="title"/>
          </p:nvPr>
        </p:nvSpPr>
        <p:spPr>
          <a:xfrm>
            <a:off x="853442" y="365762"/>
            <a:ext cx="11163564" cy="572721"/>
          </a:xfrm>
        </p:spPr>
        <p:txBody>
          <a:bodyPr/>
          <a:lstStyle/>
          <a:p>
            <a:r>
              <a:rPr lang="en-US" sz="3600">
                <a:solidFill>
                  <a:srgbClr val="592C82"/>
                </a:solidFill>
                <a:latin typeface="+mn-lt"/>
                <a:cs typeface="Arial"/>
              </a:rPr>
              <a:t>Tax-free spending on eligible expenses</a:t>
            </a:r>
            <a:endParaRPr lang="en-US" sz="3600">
              <a:latin typeface="+mn-lt"/>
            </a:endParaRPr>
          </a:p>
        </p:txBody>
      </p:sp>
      <p:sp>
        <p:nvSpPr>
          <p:cNvPr id="9" name="TextBox 8">
            <a:extLst>
              <a:ext uri="{FF2B5EF4-FFF2-40B4-BE49-F238E27FC236}">
                <a16:creationId xmlns:a16="http://schemas.microsoft.com/office/drawing/2014/main" id="{A5C47911-687E-BCCC-C330-D0086626C9F0}"/>
              </a:ext>
            </a:extLst>
          </p:cNvPr>
          <p:cNvSpPr txBox="1"/>
          <p:nvPr/>
        </p:nvSpPr>
        <p:spPr>
          <a:xfrm>
            <a:off x="729552" y="5961976"/>
            <a:ext cx="4658264" cy="687624"/>
          </a:xfrm>
          <a:prstGeom prst="rect">
            <a:avLst/>
          </a:prstGeom>
          <a:noFill/>
        </p:spPr>
        <p:txBody>
          <a:bodyPr wrap="square" lIns="121920" tIns="60960" rIns="121920" bIns="60960" rtlCol="0" anchor="t">
            <a:spAutoFit/>
          </a:bodyPr>
          <a:lstStyle/>
          <a:p>
            <a:pPr defTabSz="609570">
              <a:lnSpc>
                <a:spcPts val="5147"/>
              </a:lnSpc>
              <a:spcAft>
                <a:spcPts val="2400"/>
              </a:spcAft>
              <a:defRPr/>
            </a:pPr>
            <a:r>
              <a:rPr lang="en-US" sz="2400">
                <a:solidFill>
                  <a:srgbClr val="007F93"/>
                </a:solidFill>
                <a:cs typeface="Arial"/>
              </a:rPr>
              <a:t>HealthEquity.com/FSA-QME</a:t>
            </a:r>
          </a:p>
        </p:txBody>
      </p:sp>
      <p:grpSp>
        <p:nvGrpSpPr>
          <p:cNvPr id="10" name="Group 9">
            <a:extLst>
              <a:ext uri="{FF2B5EF4-FFF2-40B4-BE49-F238E27FC236}">
                <a16:creationId xmlns:a16="http://schemas.microsoft.com/office/drawing/2014/main" id="{FF97B27C-01B4-0786-88E8-13D1688EECB7}"/>
              </a:ext>
            </a:extLst>
          </p:cNvPr>
          <p:cNvGrpSpPr/>
          <p:nvPr/>
        </p:nvGrpSpPr>
        <p:grpSpPr>
          <a:xfrm>
            <a:off x="1584380" y="1323203"/>
            <a:ext cx="2418785" cy="1753255"/>
            <a:chOff x="1447003" y="1272871"/>
            <a:chExt cx="2418785" cy="1753254"/>
          </a:xfrm>
        </p:grpSpPr>
        <p:sp>
          <p:nvSpPr>
            <p:cNvPr id="11" name="Title 2">
              <a:extLst>
                <a:ext uri="{FF2B5EF4-FFF2-40B4-BE49-F238E27FC236}">
                  <a16:creationId xmlns:a16="http://schemas.microsoft.com/office/drawing/2014/main" id="{5D6A1924-8626-D5DA-E00B-D2A92EEC1716}"/>
                </a:ext>
              </a:extLst>
            </p:cNvPr>
            <p:cNvSpPr txBox="1">
              <a:spLocks/>
            </p:cNvSpPr>
            <p:nvPr/>
          </p:nvSpPr>
          <p:spPr>
            <a:xfrm>
              <a:off x="1461288"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F93"/>
                  </a:solidFill>
                  <a:latin typeface="+mn-lt"/>
                  <a:cs typeface="Arial" panose="020B0604020202020204" pitchFamily="34" charset="0"/>
                </a:rPr>
                <a:t>Medical care </a:t>
              </a:r>
            </a:p>
          </p:txBody>
        </p:sp>
        <p:sp>
          <p:nvSpPr>
            <p:cNvPr id="13" name="Content Placeholder 3">
              <a:extLst>
                <a:ext uri="{FF2B5EF4-FFF2-40B4-BE49-F238E27FC236}">
                  <a16:creationId xmlns:a16="http://schemas.microsoft.com/office/drawing/2014/main" id="{E02FDE33-DFDA-DAAA-5CD6-D10EA1D84743}"/>
                </a:ext>
              </a:extLst>
            </p:cNvPr>
            <p:cNvSpPr txBox="1">
              <a:spLocks/>
            </p:cNvSpPr>
            <p:nvPr/>
          </p:nvSpPr>
          <p:spPr>
            <a:xfrm>
              <a:off x="1447003" y="1809569"/>
              <a:ext cx="2263461" cy="1216556"/>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400">
                  <a:latin typeface="+mn-lt"/>
                  <a:cs typeface="Arial" panose="020B0604020202020204" pitchFamily="34" charset="0"/>
                </a:rPr>
                <a:t>Doctor visits</a:t>
              </a:r>
              <a:br>
                <a:rPr lang="en-US" sz="1400">
                  <a:latin typeface="+mn-lt"/>
                  <a:cs typeface="Arial" panose="020B0604020202020204" pitchFamily="34" charset="0"/>
                </a:rPr>
              </a:br>
              <a:r>
                <a:rPr lang="en-US" sz="1400">
                  <a:latin typeface="+mn-lt"/>
                  <a:cs typeface="Arial" panose="020B0604020202020204" pitchFamily="34" charset="0"/>
                </a:rPr>
                <a:t>and copays</a:t>
              </a:r>
            </a:p>
            <a:p>
              <a:pPr marL="227965" indent="-213360" defTabSz="609570">
                <a:spcBef>
                  <a:spcPts val="0"/>
                </a:spcBef>
                <a:spcAft>
                  <a:spcPts val="800"/>
                </a:spcAft>
                <a:tabLst>
                  <a:tab pos="1661501" algn="l"/>
                </a:tabLst>
                <a:defRPr/>
              </a:pPr>
              <a:r>
                <a:rPr lang="en-US" sz="1400">
                  <a:latin typeface="+mn-lt"/>
                  <a:cs typeface="Arial" panose="020B0604020202020204" pitchFamily="34" charset="0"/>
                </a:rPr>
                <a:t>Hospital services </a:t>
              </a:r>
            </a:p>
            <a:p>
              <a:pPr marL="227965" indent="-213360" defTabSz="609570">
                <a:spcBef>
                  <a:spcPts val="0"/>
                </a:spcBef>
                <a:spcAft>
                  <a:spcPts val="800"/>
                </a:spcAft>
                <a:tabLst>
                  <a:tab pos="1661501" algn="l"/>
                </a:tabLst>
                <a:defRPr/>
              </a:pPr>
              <a:r>
                <a:rPr lang="en-US" sz="1400">
                  <a:latin typeface="+mn-lt"/>
                  <a:cs typeface="Arial" panose="020B0604020202020204" pitchFamily="34" charset="0"/>
                </a:rPr>
                <a:t>Telehealth </a:t>
              </a:r>
            </a:p>
          </p:txBody>
        </p:sp>
      </p:grpSp>
      <p:grpSp>
        <p:nvGrpSpPr>
          <p:cNvPr id="14" name="Group 13">
            <a:extLst>
              <a:ext uri="{FF2B5EF4-FFF2-40B4-BE49-F238E27FC236}">
                <a16:creationId xmlns:a16="http://schemas.microsoft.com/office/drawing/2014/main" id="{46D56914-CA32-E803-8D91-307D1C91C1E0}"/>
              </a:ext>
            </a:extLst>
          </p:cNvPr>
          <p:cNvGrpSpPr/>
          <p:nvPr/>
        </p:nvGrpSpPr>
        <p:grpSpPr>
          <a:xfrm>
            <a:off x="5223835" y="1323203"/>
            <a:ext cx="2418785" cy="1753255"/>
            <a:chOff x="5333203" y="1272871"/>
            <a:chExt cx="2418785" cy="1753254"/>
          </a:xfrm>
        </p:grpSpPr>
        <p:sp>
          <p:nvSpPr>
            <p:cNvPr id="15" name="Title 2">
              <a:extLst>
                <a:ext uri="{FF2B5EF4-FFF2-40B4-BE49-F238E27FC236}">
                  <a16:creationId xmlns:a16="http://schemas.microsoft.com/office/drawing/2014/main" id="{7193CC92-2C87-3998-8658-6D1F4092141C}"/>
                </a:ext>
              </a:extLst>
            </p:cNvPr>
            <p:cNvSpPr txBox="1">
              <a:spLocks/>
            </p:cNvSpPr>
            <p:nvPr/>
          </p:nvSpPr>
          <p:spPr>
            <a:xfrm>
              <a:off x="5347488"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mn-lt"/>
                  <a:cs typeface="Arial" panose="020B0604020202020204" pitchFamily="34" charset="0"/>
                </a:rPr>
                <a:t>Vision</a:t>
              </a:r>
            </a:p>
          </p:txBody>
        </p:sp>
        <p:sp>
          <p:nvSpPr>
            <p:cNvPr id="17" name="Content Placeholder 3">
              <a:extLst>
                <a:ext uri="{FF2B5EF4-FFF2-40B4-BE49-F238E27FC236}">
                  <a16:creationId xmlns:a16="http://schemas.microsoft.com/office/drawing/2014/main" id="{46265406-46B9-038E-767C-EE559254BF77}"/>
                </a:ext>
              </a:extLst>
            </p:cNvPr>
            <p:cNvSpPr txBox="1">
              <a:spLocks/>
            </p:cNvSpPr>
            <p:nvPr/>
          </p:nvSpPr>
          <p:spPr>
            <a:xfrm>
              <a:off x="5333203" y="1809569"/>
              <a:ext cx="2263461" cy="1216556"/>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748" indent="-213355" defTabSz="609570">
                <a:spcBef>
                  <a:spcPts val="0"/>
                </a:spcBef>
                <a:spcAft>
                  <a:spcPts val="800"/>
                </a:spcAft>
                <a:tabLst>
                  <a:tab pos="1661501" algn="l"/>
                </a:tabLst>
                <a:defRPr/>
              </a:pPr>
              <a:r>
                <a:rPr lang="en-US" sz="1500">
                  <a:latin typeface="+mn-lt"/>
                  <a:cs typeface="Arial" panose="020B0604020202020204" pitchFamily="34" charset="0"/>
                </a:rPr>
                <a:t>Eye exams </a:t>
              </a:r>
            </a:p>
            <a:p>
              <a:pPr marL="227748" indent="-213355" defTabSz="609570">
                <a:spcBef>
                  <a:spcPts val="0"/>
                </a:spcBef>
                <a:spcAft>
                  <a:spcPts val="800"/>
                </a:spcAft>
                <a:tabLst>
                  <a:tab pos="1661501" algn="l"/>
                </a:tabLst>
                <a:defRPr/>
              </a:pPr>
              <a:r>
                <a:rPr lang="en-US" sz="1500">
                  <a:latin typeface="+mn-lt"/>
                  <a:cs typeface="Arial" panose="020B0604020202020204" pitchFamily="34" charset="0"/>
                </a:rPr>
                <a:t>Prescription glasses/contacts   </a:t>
              </a:r>
            </a:p>
            <a:p>
              <a:pPr marL="227748" indent="-213355" defTabSz="609570">
                <a:spcBef>
                  <a:spcPts val="0"/>
                </a:spcBef>
                <a:spcAft>
                  <a:spcPts val="800"/>
                </a:spcAft>
                <a:tabLst>
                  <a:tab pos="1661501" algn="l"/>
                </a:tabLst>
                <a:defRPr/>
              </a:pPr>
              <a:r>
                <a:rPr lang="en-US" sz="1500">
                  <a:latin typeface="+mn-lt"/>
                  <a:cs typeface="Arial" panose="020B0604020202020204" pitchFamily="34" charset="0"/>
                </a:rPr>
                <a:t>LASIK surgery </a:t>
              </a:r>
            </a:p>
          </p:txBody>
        </p:sp>
      </p:grpSp>
      <p:grpSp>
        <p:nvGrpSpPr>
          <p:cNvPr id="18" name="Group 17">
            <a:extLst>
              <a:ext uri="{FF2B5EF4-FFF2-40B4-BE49-F238E27FC236}">
                <a16:creationId xmlns:a16="http://schemas.microsoft.com/office/drawing/2014/main" id="{C70A0038-6282-FDB7-8BC5-B1FA31DD0DD4}"/>
              </a:ext>
            </a:extLst>
          </p:cNvPr>
          <p:cNvGrpSpPr/>
          <p:nvPr/>
        </p:nvGrpSpPr>
        <p:grpSpPr>
          <a:xfrm>
            <a:off x="8846556" y="1323203"/>
            <a:ext cx="2263461" cy="1753255"/>
            <a:chOff x="5333203" y="1272871"/>
            <a:chExt cx="2263461" cy="1753254"/>
          </a:xfrm>
        </p:grpSpPr>
        <p:sp>
          <p:nvSpPr>
            <p:cNvPr id="19" name="Title 2">
              <a:extLst>
                <a:ext uri="{FF2B5EF4-FFF2-40B4-BE49-F238E27FC236}">
                  <a16:creationId xmlns:a16="http://schemas.microsoft.com/office/drawing/2014/main" id="{2CE39A90-E7F3-27F1-1C33-A52874A9484E}"/>
                </a:ext>
              </a:extLst>
            </p:cNvPr>
            <p:cNvSpPr txBox="1">
              <a:spLocks/>
            </p:cNvSpPr>
            <p:nvPr/>
          </p:nvSpPr>
          <p:spPr>
            <a:xfrm>
              <a:off x="5347488" y="1272871"/>
              <a:ext cx="2249176"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F93"/>
                  </a:solidFill>
                  <a:latin typeface="+mn-lt"/>
                  <a:cs typeface="Arial" panose="020B0604020202020204" pitchFamily="34" charset="0"/>
                </a:rPr>
                <a:t>Dental</a:t>
              </a:r>
            </a:p>
          </p:txBody>
        </p:sp>
        <p:sp>
          <p:nvSpPr>
            <p:cNvPr id="21" name="Content Placeholder 3">
              <a:extLst>
                <a:ext uri="{FF2B5EF4-FFF2-40B4-BE49-F238E27FC236}">
                  <a16:creationId xmlns:a16="http://schemas.microsoft.com/office/drawing/2014/main" id="{6CDB1EF5-C8D9-34AB-285A-E47D7047CA8F}"/>
                </a:ext>
              </a:extLst>
            </p:cNvPr>
            <p:cNvSpPr txBox="1">
              <a:spLocks/>
            </p:cNvSpPr>
            <p:nvPr/>
          </p:nvSpPr>
          <p:spPr>
            <a:xfrm>
              <a:off x="5333203" y="1809569"/>
              <a:ext cx="2263461" cy="1216556"/>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mn-lt"/>
                  <a:cs typeface="Arial" panose="020B0604020202020204" pitchFamily="34" charset="0"/>
                </a:rPr>
                <a:t>Teeth cleaning </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Dental reconstruction </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Orthodontia </a:t>
              </a:r>
            </a:p>
          </p:txBody>
        </p:sp>
      </p:grpSp>
      <p:pic>
        <p:nvPicPr>
          <p:cNvPr id="30" name="Graphic 29">
            <a:extLst>
              <a:ext uri="{FF2B5EF4-FFF2-40B4-BE49-F238E27FC236}">
                <a16:creationId xmlns:a16="http://schemas.microsoft.com/office/drawing/2014/main" id="{CA72DE6F-A5F8-61C9-3398-EAAC65B735C4}"/>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29600" y="1516452"/>
            <a:ext cx="314006" cy="461773"/>
          </a:xfrm>
          <a:prstGeom prst="rect">
            <a:avLst/>
          </a:prstGeom>
        </p:spPr>
      </p:pic>
      <p:pic>
        <p:nvPicPr>
          <p:cNvPr id="31" name="Graphic 30">
            <a:extLst>
              <a:ext uri="{FF2B5EF4-FFF2-40B4-BE49-F238E27FC236}">
                <a16:creationId xmlns:a16="http://schemas.microsoft.com/office/drawing/2014/main" id="{F8D81953-86A9-0485-D022-392D55C57868}"/>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95944" y="1439197"/>
            <a:ext cx="464728" cy="531117"/>
          </a:xfrm>
          <a:prstGeom prst="rect">
            <a:avLst/>
          </a:prstGeom>
        </p:spPr>
      </p:pic>
      <p:pic>
        <p:nvPicPr>
          <p:cNvPr id="3" name="Graphic 2">
            <a:extLst>
              <a:ext uri="{FF2B5EF4-FFF2-40B4-BE49-F238E27FC236}">
                <a16:creationId xmlns:a16="http://schemas.microsoft.com/office/drawing/2014/main" id="{2414A36C-4953-4305-8A36-2FC0E3AD0A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97000" y="1484853"/>
            <a:ext cx="609600" cy="431800"/>
          </a:xfrm>
          <a:prstGeom prst="rect">
            <a:avLst/>
          </a:prstGeom>
        </p:spPr>
      </p:pic>
      <p:grpSp>
        <p:nvGrpSpPr>
          <p:cNvPr id="2" name="Group 1">
            <a:extLst>
              <a:ext uri="{FF2B5EF4-FFF2-40B4-BE49-F238E27FC236}">
                <a16:creationId xmlns:a16="http://schemas.microsoft.com/office/drawing/2014/main" id="{42A7F2DE-6426-81A2-5691-0C48CBB0144F}"/>
              </a:ext>
            </a:extLst>
          </p:cNvPr>
          <p:cNvGrpSpPr/>
          <p:nvPr/>
        </p:nvGrpSpPr>
        <p:grpSpPr>
          <a:xfrm>
            <a:off x="848820" y="3556006"/>
            <a:ext cx="10920025" cy="2320488"/>
            <a:chOff x="848820" y="3729393"/>
            <a:chExt cx="10920025" cy="2320488"/>
          </a:xfrm>
        </p:grpSpPr>
        <p:grpSp>
          <p:nvGrpSpPr>
            <p:cNvPr id="22" name="Group 21">
              <a:extLst>
                <a:ext uri="{FF2B5EF4-FFF2-40B4-BE49-F238E27FC236}">
                  <a16:creationId xmlns:a16="http://schemas.microsoft.com/office/drawing/2014/main" id="{77429E35-E999-D134-8111-76A40DC51FF4}"/>
                </a:ext>
              </a:extLst>
            </p:cNvPr>
            <p:cNvGrpSpPr/>
            <p:nvPr/>
          </p:nvGrpSpPr>
          <p:grpSpPr>
            <a:xfrm>
              <a:off x="1585874" y="3759929"/>
              <a:ext cx="2645268" cy="2289952"/>
              <a:chOff x="1447003" y="1272871"/>
              <a:chExt cx="2645268" cy="2289952"/>
            </a:xfrm>
          </p:grpSpPr>
          <p:sp>
            <p:nvSpPr>
              <p:cNvPr id="23" name="Title 2">
                <a:extLst>
                  <a:ext uri="{FF2B5EF4-FFF2-40B4-BE49-F238E27FC236}">
                    <a16:creationId xmlns:a16="http://schemas.microsoft.com/office/drawing/2014/main" id="{CC6A2986-A98E-948F-6719-83966F1F0869}"/>
                  </a:ext>
                </a:extLst>
              </p:cNvPr>
              <p:cNvSpPr txBox="1">
                <a:spLocks/>
              </p:cNvSpPr>
              <p:nvPr/>
            </p:nvSpPr>
            <p:spPr>
              <a:xfrm>
                <a:off x="1461288"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mn-lt"/>
                    <a:cs typeface="Arial" panose="020B0604020202020204" pitchFamily="34" charset="0"/>
                  </a:rPr>
                  <a:t>Personal health</a:t>
                </a:r>
              </a:p>
            </p:txBody>
          </p:sp>
          <p:sp>
            <p:nvSpPr>
              <p:cNvPr id="25" name="Content Placeholder 3">
                <a:extLst>
                  <a:ext uri="{FF2B5EF4-FFF2-40B4-BE49-F238E27FC236}">
                    <a16:creationId xmlns:a16="http://schemas.microsoft.com/office/drawing/2014/main" id="{5191F700-AF74-28E0-6ACF-5662B25016FF}"/>
                  </a:ext>
                </a:extLst>
              </p:cNvPr>
              <p:cNvSpPr txBox="1">
                <a:spLocks/>
              </p:cNvSpPr>
              <p:nvPr/>
            </p:nvSpPr>
            <p:spPr>
              <a:xfrm>
                <a:off x="1447003" y="1809569"/>
                <a:ext cx="2645268" cy="1753254"/>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330" indent="-212725" defTabSz="609570">
                  <a:spcBef>
                    <a:spcPts val="0"/>
                  </a:spcBef>
                  <a:spcAft>
                    <a:spcPts val="800"/>
                  </a:spcAft>
                  <a:tabLst>
                    <a:tab pos="1661501" algn="l"/>
                  </a:tabLst>
                  <a:defRPr/>
                </a:pPr>
                <a:r>
                  <a:rPr lang="en-US" sz="1500">
                    <a:latin typeface="+mn-lt"/>
                    <a:cs typeface="Arial" panose="020B0604020202020204" pitchFamily="34" charset="0"/>
                  </a:rPr>
                  <a:t>Over-the-counter pain relievers   </a:t>
                </a:r>
              </a:p>
              <a:p>
                <a:pPr marL="227330" indent="-212725" defTabSz="609570">
                  <a:spcBef>
                    <a:spcPts val="0"/>
                  </a:spcBef>
                  <a:spcAft>
                    <a:spcPts val="800"/>
                  </a:spcAft>
                  <a:tabLst>
                    <a:tab pos="1661501" algn="l"/>
                  </a:tabLst>
                  <a:defRPr/>
                </a:pPr>
                <a:r>
                  <a:rPr lang="en-US" sz="1500">
                    <a:latin typeface="+mn-lt"/>
                    <a:cs typeface="Arial" panose="020B0604020202020204" pitchFamily="34" charset="0"/>
                  </a:rPr>
                  <a:t>Period care products </a:t>
                </a:r>
              </a:p>
              <a:p>
                <a:pPr marL="227330" indent="-212725" defTabSz="609570">
                  <a:spcBef>
                    <a:spcPts val="0"/>
                  </a:spcBef>
                  <a:spcAft>
                    <a:spcPts val="600"/>
                  </a:spcAft>
                  <a:tabLst>
                    <a:tab pos="1661501" algn="l"/>
                  </a:tabLst>
                  <a:defRPr/>
                </a:pPr>
                <a:r>
                  <a:rPr lang="en-US" sz="1500">
                    <a:latin typeface="+mn-lt"/>
                    <a:cs typeface="Arial" panose="020B0604020202020204" pitchFamily="34" charset="0"/>
                  </a:rPr>
                  <a:t>Crutches</a:t>
                </a:r>
              </a:p>
            </p:txBody>
          </p:sp>
        </p:grpSp>
        <p:grpSp>
          <p:nvGrpSpPr>
            <p:cNvPr id="26" name="Group 25">
              <a:extLst>
                <a:ext uri="{FF2B5EF4-FFF2-40B4-BE49-F238E27FC236}">
                  <a16:creationId xmlns:a16="http://schemas.microsoft.com/office/drawing/2014/main" id="{0C01D860-F3E6-4358-FC26-CA2729202679}"/>
                </a:ext>
              </a:extLst>
            </p:cNvPr>
            <p:cNvGrpSpPr/>
            <p:nvPr/>
          </p:nvGrpSpPr>
          <p:grpSpPr>
            <a:xfrm>
              <a:off x="4300817" y="3729393"/>
              <a:ext cx="3341802" cy="1988431"/>
              <a:chOff x="726475" y="1272871"/>
              <a:chExt cx="3341802" cy="1988431"/>
            </a:xfrm>
          </p:grpSpPr>
          <p:sp>
            <p:nvSpPr>
              <p:cNvPr id="27" name="Title 2">
                <a:extLst>
                  <a:ext uri="{FF2B5EF4-FFF2-40B4-BE49-F238E27FC236}">
                    <a16:creationId xmlns:a16="http://schemas.microsoft.com/office/drawing/2014/main" id="{23C6C471-19FA-50A9-6E4D-9A8515CFA040}"/>
                  </a:ext>
                </a:extLst>
              </p:cNvPr>
              <p:cNvSpPr txBox="1">
                <a:spLocks/>
              </p:cNvSpPr>
              <p:nvPr/>
            </p:nvSpPr>
            <p:spPr>
              <a:xfrm>
                <a:off x="1663777"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mn-lt"/>
                    <a:cs typeface="Arial" panose="020B0604020202020204" pitchFamily="34" charset="0"/>
                  </a:rPr>
                  <a:t>Alternative care</a:t>
                </a:r>
              </a:p>
            </p:txBody>
          </p:sp>
          <p:pic>
            <p:nvPicPr>
              <p:cNvPr id="28" name="Content Placeholder 14">
                <a:extLst>
                  <a:ext uri="{FF2B5EF4-FFF2-40B4-BE49-F238E27FC236}">
                    <a16:creationId xmlns:a16="http://schemas.microsoft.com/office/drawing/2014/main" id="{DEBCF0BD-06F0-3CC8-F47C-7BEB017DFFF2}"/>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p:blipFill>
            <p:spPr>
              <a:xfrm>
                <a:off x="726475" y="1287341"/>
                <a:ext cx="713385" cy="731221"/>
              </a:xfrm>
              <a:prstGeom prst="rect">
                <a:avLst/>
              </a:prstGeom>
            </p:spPr>
          </p:pic>
          <p:sp>
            <p:nvSpPr>
              <p:cNvPr id="29" name="Content Placeholder 3">
                <a:extLst>
                  <a:ext uri="{FF2B5EF4-FFF2-40B4-BE49-F238E27FC236}">
                    <a16:creationId xmlns:a16="http://schemas.microsoft.com/office/drawing/2014/main" id="{EF8957C0-29A6-52B1-E718-ECFCC7E3BBC5}"/>
                  </a:ext>
                </a:extLst>
              </p:cNvPr>
              <p:cNvSpPr txBox="1">
                <a:spLocks/>
              </p:cNvSpPr>
              <p:nvPr/>
            </p:nvSpPr>
            <p:spPr>
              <a:xfrm>
                <a:off x="1649492" y="1809569"/>
                <a:ext cx="2263461"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mn-lt"/>
                    <a:cs typeface="Arial" panose="020B0604020202020204" pitchFamily="34" charset="0"/>
                  </a:rPr>
                  <a:t>Chiropractic care</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Acupuncture</a:t>
                </a:r>
              </a:p>
              <a:p>
                <a:pPr marL="227965" indent="-213360" defTabSz="609570">
                  <a:spcBef>
                    <a:spcPts val="0"/>
                  </a:spcBef>
                  <a:spcAft>
                    <a:spcPts val="600"/>
                  </a:spcAft>
                  <a:tabLst>
                    <a:tab pos="1661501" algn="l"/>
                  </a:tabLst>
                  <a:defRPr/>
                </a:pPr>
                <a:r>
                  <a:rPr lang="en-US" sz="1500">
                    <a:latin typeface="+mn-lt"/>
                    <a:cs typeface="Arial" panose="020B0604020202020204" pitchFamily="34" charset="0"/>
                  </a:rPr>
                  <a:t>Massage* </a:t>
                </a:r>
              </a:p>
            </p:txBody>
          </p:sp>
        </p:grpSp>
        <p:pic>
          <p:nvPicPr>
            <p:cNvPr id="32" name="Graphic 31">
              <a:extLst>
                <a:ext uri="{FF2B5EF4-FFF2-40B4-BE49-F238E27FC236}">
                  <a16:creationId xmlns:a16="http://schemas.microsoft.com/office/drawing/2014/main" id="{01574200-8EE6-4C4E-9D84-DCDAA2A9B88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48820" y="3806443"/>
              <a:ext cx="439402" cy="659106"/>
            </a:xfrm>
            <a:prstGeom prst="rect">
              <a:avLst/>
            </a:prstGeom>
          </p:spPr>
        </p:pic>
        <p:grpSp>
          <p:nvGrpSpPr>
            <p:cNvPr id="8" name="Group 7">
              <a:extLst>
                <a:ext uri="{FF2B5EF4-FFF2-40B4-BE49-F238E27FC236}">
                  <a16:creationId xmlns:a16="http://schemas.microsoft.com/office/drawing/2014/main" id="{F1F3DB77-55B2-236B-AB58-F3C4D122EEFE}"/>
                </a:ext>
              </a:extLst>
            </p:cNvPr>
            <p:cNvGrpSpPr/>
            <p:nvPr/>
          </p:nvGrpSpPr>
          <p:grpSpPr>
            <a:xfrm>
              <a:off x="8846556" y="3739725"/>
              <a:ext cx="2922289" cy="2001346"/>
              <a:chOff x="4948407" y="1130803"/>
              <a:chExt cx="2922289" cy="2001346"/>
            </a:xfrm>
          </p:grpSpPr>
          <p:sp>
            <p:nvSpPr>
              <p:cNvPr id="4" name="Title 2">
                <a:extLst>
                  <a:ext uri="{FF2B5EF4-FFF2-40B4-BE49-F238E27FC236}">
                    <a16:creationId xmlns:a16="http://schemas.microsoft.com/office/drawing/2014/main" id="{06524D75-99E2-C2F6-A892-7D7EF974F5E8}"/>
                  </a:ext>
                </a:extLst>
              </p:cNvPr>
              <p:cNvSpPr txBox="1">
                <a:spLocks/>
              </p:cNvSpPr>
              <p:nvPr/>
            </p:nvSpPr>
            <p:spPr>
              <a:xfrm>
                <a:off x="4948407" y="1130803"/>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mn-lt"/>
                    <a:cs typeface="Arial" panose="020B0604020202020204" pitchFamily="34" charset="0"/>
                  </a:rPr>
                  <a:t>Mental health</a:t>
                </a:r>
              </a:p>
            </p:txBody>
          </p:sp>
          <p:sp>
            <p:nvSpPr>
              <p:cNvPr id="7" name="Content Placeholder 3">
                <a:extLst>
                  <a:ext uri="{FF2B5EF4-FFF2-40B4-BE49-F238E27FC236}">
                    <a16:creationId xmlns:a16="http://schemas.microsoft.com/office/drawing/2014/main" id="{B89DE515-D605-87C4-8812-AD30D6D77070}"/>
                  </a:ext>
                </a:extLst>
              </p:cNvPr>
              <p:cNvSpPr txBox="1">
                <a:spLocks/>
              </p:cNvSpPr>
              <p:nvPr/>
            </p:nvSpPr>
            <p:spPr>
              <a:xfrm>
                <a:off x="4948407" y="1680416"/>
                <a:ext cx="2922289"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mn-lt"/>
                    <a:cs typeface="Arial" panose="020B0604020202020204" pitchFamily="34" charset="0"/>
                  </a:rPr>
                  <a:t>Therapy sessions* </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Prescriptions</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Treatment for substance </a:t>
                </a:r>
                <a:br>
                  <a:rPr lang="en-US" sz="1500">
                    <a:latin typeface="+mn-lt"/>
                    <a:cs typeface="Arial" panose="020B0604020202020204" pitchFamily="34" charset="0"/>
                  </a:rPr>
                </a:br>
                <a:r>
                  <a:rPr lang="en-US" sz="1500">
                    <a:latin typeface="+mn-lt"/>
                    <a:cs typeface="Arial" panose="020B0604020202020204" pitchFamily="34" charset="0"/>
                  </a:rPr>
                  <a:t>abuse disorder</a:t>
                </a:r>
              </a:p>
            </p:txBody>
          </p:sp>
        </p:grpSp>
        <p:pic>
          <p:nvPicPr>
            <p:cNvPr id="16" name="Picture 19" descr="Icon&#10;&#10;Description automatically generated">
              <a:extLst>
                <a:ext uri="{FF2B5EF4-FFF2-40B4-BE49-F238E27FC236}">
                  <a16:creationId xmlns:a16="http://schemas.microsoft.com/office/drawing/2014/main" id="{68E7F825-5099-058A-75C3-5718B29077C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15300" y="3830524"/>
              <a:ext cx="433604" cy="546678"/>
            </a:xfrm>
            <a:prstGeom prst="rect">
              <a:avLst/>
            </a:prstGeom>
          </p:spPr>
        </p:pic>
      </p:grpSp>
      <p:sp>
        <p:nvSpPr>
          <p:cNvPr id="5" name="Content Placeholder 3">
            <a:extLst>
              <a:ext uri="{FF2B5EF4-FFF2-40B4-BE49-F238E27FC236}">
                <a16:creationId xmlns:a16="http://schemas.microsoft.com/office/drawing/2014/main" id="{A301C9D2-EFCA-00D4-A632-48DA20E22145}"/>
              </a:ext>
            </a:extLst>
          </p:cNvPr>
          <p:cNvSpPr txBox="1">
            <a:spLocks/>
          </p:cNvSpPr>
          <p:nvPr/>
        </p:nvSpPr>
        <p:spPr>
          <a:xfrm>
            <a:off x="4903378" y="5313713"/>
            <a:ext cx="5253076" cy="395686"/>
          </a:xfrm>
          <a:prstGeom prst="rect">
            <a:avLst/>
          </a:prstGeom>
        </p:spPr>
        <p:txBody>
          <a:bodyPr vert="horz" lIns="0" tIns="0" rIns="0" bIns="0" rtlCol="0">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indent="0" defTabSz="609570">
              <a:spcBef>
                <a:spcPts val="0"/>
              </a:spcBef>
              <a:spcAft>
                <a:spcPts val="300"/>
              </a:spcAft>
              <a:buNone/>
              <a:tabLst>
                <a:tab pos="1661501" algn="l"/>
              </a:tabLst>
              <a:defRPr/>
            </a:pPr>
            <a:r>
              <a:rPr lang="en-US" sz="1050">
                <a:solidFill>
                  <a:schemeClr val="tx1">
                    <a:lumMod val="75000"/>
                    <a:lumOff val="25000"/>
                  </a:schemeClr>
                </a:solidFill>
                <a:latin typeface="+mn-lt"/>
                <a:cs typeface="Arial" panose="020B0604020202020204" pitchFamily="34" charset="0"/>
              </a:rPr>
              <a:t>*May require letter of medical necessity </a:t>
            </a:r>
          </a:p>
          <a:p>
            <a:endParaRPr lang="en-US">
              <a:latin typeface="+mn-lt"/>
            </a:endParaRPr>
          </a:p>
        </p:txBody>
      </p:sp>
      <p:pic>
        <p:nvPicPr>
          <p:cNvPr id="12" name="Picture 23">
            <a:extLst>
              <a:ext uri="{FF2B5EF4-FFF2-40B4-BE49-F238E27FC236}">
                <a16:creationId xmlns:a16="http://schemas.microsoft.com/office/drawing/2014/main" id="{5D1DF89D-EEE0-3963-7819-10318945053F}"/>
              </a:ext>
            </a:extLst>
          </p:cNvPr>
          <p:cNvPicPr>
            <a:picLocks noChangeAspect="1"/>
          </p:cNvPicPr>
          <p:nvPr/>
        </p:nvPicPr>
        <p:blipFill rotWithShape="1">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t="38119" b="37193"/>
          <a:stretch/>
        </p:blipFill>
        <p:spPr>
          <a:xfrm>
            <a:off x="8708737" y="5958703"/>
            <a:ext cx="2539098" cy="626865"/>
          </a:xfrm>
          <a:prstGeom prst="rect">
            <a:avLst/>
          </a:prstGeom>
        </p:spPr>
      </p:pic>
      <p:sp>
        <p:nvSpPr>
          <p:cNvPr id="24" name="Content Placeholder 3">
            <a:extLst>
              <a:ext uri="{FF2B5EF4-FFF2-40B4-BE49-F238E27FC236}">
                <a16:creationId xmlns:a16="http://schemas.microsoft.com/office/drawing/2014/main" id="{BDCFE141-D6B5-57E0-E15E-2DE10236D574}"/>
              </a:ext>
            </a:extLst>
          </p:cNvPr>
          <p:cNvSpPr txBox="1">
            <a:spLocks/>
          </p:cNvSpPr>
          <p:nvPr/>
        </p:nvSpPr>
        <p:spPr>
          <a:xfrm>
            <a:off x="4903378" y="6488089"/>
            <a:ext cx="7288063" cy="541943"/>
          </a:xfrm>
          <a:prstGeom prst="rect">
            <a:avLst/>
          </a:prstGeom>
        </p:spPr>
        <p:txBody>
          <a:bodyPr vert="horz" wrap="square" lIns="0" tIns="0" rIns="0" bIns="0" rtlCol="0" anchor="t">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a:spcAft>
                <a:spcPts val="300"/>
              </a:spcAft>
              <a:tabLst>
                <a:tab pos="1661501" algn="l"/>
              </a:tabLst>
              <a:defRPr/>
            </a:pPr>
            <a:r>
              <a:rPr lang="en-US" sz="900">
                <a:effectLst/>
                <a:latin typeface="+mn-lt"/>
              </a:rPr>
              <a:t>HealthEquity and the FSA Store are separate companies and are not responsible for each other's policies or services. When you make a purchase through FSA Store from a link on a HealthEquity site, we may earn an affiliate commission.</a:t>
            </a:r>
            <a:endParaRPr lang="en-US" sz="900">
              <a:solidFill>
                <a:srgbClr val="595959"/>
              </a:solidFill>
              <a:latin typeface="+mn-lt"/>
              <a:cs typeface="Arial" panose="020B0604020202020204" pitchFamily="34" charset="0"/>
            </a:endParaRPr>
          </a:p>
          <a:p>
            <a:endParaRPr lang="en-US">
              <a:latin typeface="+mn-lt"/>
            </a:endParaRPr>
          </a:p>
        </p:txBody>
      </p:sp>
    </p:spTree>
    <p:extLst>
      <p:ext uri="{BB962C8B-B14F-4D97-AF65-F5344CB8AC3E}">
        <p14:creationId xmlns:p14="http://schemas.microsoft.com/office/powerpoint/2010/main" val="40485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97FE1-7AD0-01D7-6011-A6598FD21247}"/>
              </a:ext>
              <a:ext uri="{C183D7F6-B498-43B3-948B-1728B52AA6E4}">
                <adec:decorative xmlns:adec="http://schemas.microsoft.com/office/drawing/2017/decorative" val="1"/>
              </a:ext>
            </a:extLst>
          </p:cNvPr>
          <p:cNvSpPr/>
          <p:nvPr/>
        </p:nvSpPr>
        <p:spPr>
          <a:xfrm>
            <a:off x="6760020" y="1"/>
            <a:ext cx="543198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grpSp>
        <p:nvGrpSpPr>
          <p:cNvPr id="12" name="Group 11">
            <a:extLst>
              <a:ext uri="{FF2B5EF4-FFF2-40B4-BE49-F238E27FC236}">
                <a16:creationId xmlns:a16="http://schemas.microsoft.com/office/drawing/2014/main" id="{0FEC81D8-F30F-AD81-3670-F7F1221D65BD}"/>
              </a:ext>
              <a:ext uri="{C183D7F6-B498-43B3-948B-1728B52AA6E4}">
                <adec:decorative xmlns:adec="http://schemas.microsoft.com/office/drawing/2017/decorative" val="1"/>
              </a:ext>
            </a:extLst>
          </p:cNvPr>
          <p:cNvGrpSpPr/>
          <p:nvPr/>
        </p:nvGrpSpPr>
        <p:grpSpPr>
          <a:xfrm>
            <a:off x="916924" y="577208"/>
            <a:ext cx="1031154" cy="1031152"/>
            <a:chOff x="4181310" y="1066071"/>
            <a:chExt cx="773365" cy="773364"/>
          </a:xfrm>
        </p:grpSpPr>
        <p:sp>
          <p:nvSpPr>
            <p:cNvPr id="13" name="Oval 12">
              <a:extLst>
                <a:ext uri="{FF2B5EF4-FFF2-40B4-BE49-F238E27FC236}">
                  <a16:creationId xmlns:a16="http://schemas.microsoft.com/office/drawing/2014/main" id="{BD69A89D-5B3E-D02C-900D-FADBA888FC74}"/>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29E812-713F-D787-2097-4AE1FFD4AD8C}"/>
                </a:ext>
                <a:ext uri="{C183D7F6-B498-43B3-948B-1728B52AA6E4}">
                  <adec:decorative xmlns:adec="http://schemas.microsoft.com/office/drawing/2017/decorative"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a:solidFill>
                    <a:srgbClr val="FFFFFF"/>
                  </a:solidFill>
                  <a:latin typeface="Arial" panose="020B0604020202020204" pitchFamily="34" charset="0"/>
                  <a:cs typeface="Arial" panose="020B0604020202020204" pitchFamily="34" charset="0"/>
                </a:rPr>
                <a:t>?</a:t>
              </a:r>
            </a:p>
          </p:txBody>
        </p:sp>
      </p:grpSp>
      <p:sp>
        <p:nvSpPr>
          <p:cNvPr id="17" name="TextBox 16">
            <a:extLst>
              <a:ext uri="{FF2B5EF4-FFF2-40B4-BE49-F238E27FC236}">
                <a16:creationId xmlns:a16="http://schemas.microsoft.com/office/drawing/2014/main" id="{56365BE2-0616-C949-12A2-795A94C27AD4}"/>
              </a:ext>
            </a:extLst>
          </p:cNvPr>
          <p:cNvSpPr txBox="1"/>
          <p:nvPr/>
        </p:nvSpPr>
        <p:spPr>
          <a:xfrm>
            <a:off x="7657419" y="1177393"/>
            <a:ext cx="3681138" cy="4598054"/>
          </a:xfrm>
          <a:prstGeom prst="rect">
            <a:avLst/>
          </a:prstGeom>
          <a:noFill/>
        </p:spPr>
        <p:txBody>
          <a:bodyPr wrap="square" rtlCol="0">
            <a:spAutoFit/>
          </a:bodyPr>
          <a:lstStyle/>
          <a:p>
            <a:pPr marL="460375" indent="-463550" defTabSz="609570">
              <a:lnSpc>
                <a:spcPct val="120000"/>
              </a:lnSpc>
              <a:spcAft>
                <a:spcPts val="2200"/>
              </a:spcAft>
              <a:buFont typeface="+mj-lt"/>
              <a:buAutoNum type="alphaUcPeriod"/>
            </a:pPr>
            <a:r>
              <a:rPr lang="en-US" sz="2000">
                <a:solidFill>
                  <a:srgbClr val="2A2C2C"/>
                </a:solidFill>
                <a:latin typeface="Arial" panose="020B0604020202020204" pitchFamily="34" charset="0"/>
                <a:cs typeface="Arial" panose="020B0604020202020204" pitchFamily="34" charset="0"/>
              </a:rPr>
              <a:t>Contributions are tax-free</a:t>
            </a:r>
          </a:p>
          <a:p>
            <a:pPr marL="460375" indent="-463550" defTabSz="609570">
              <a:lnSpc>
                <a:spcPct val="120000"/>
              </a:lnSpc>
              <a:spcAft>
                <a:spcPts val="2200"/>
              </a:spcAft>
              <a:buFont typeface="+mj-lt"/>
              <a:buAutoNum type="alphaUcPeriod"/>
            </a:pPr>
            <a:r>
              <a:rPr lang="en-US" sz="2000">
                <a:solidFill>
                  <a:srgbClr val="2A2C2C"/>
                </a:solidFill>
                <a:latin typeface="Arial" panose="020B0604020202020204" pitchFamily="34" charset="0"/>
                <a:cs typeface="Arial" panose="020B0604020202020204" pitchFamily="34" charset="0"/>
              </a:rPr>
              <a:t>Your entire </a:t>
            </a:r>
            <a:r>
              <a:rPr lang="en-US" sz="2000">
                <a:solidFill>
                  <a:srgbClr val="2A2C2C"/>
                </a:solidFill>
                <a:latin typeface="+mn-lt"/>
                <a:ea typeface="Verdana"/>
                <a:cs typeface="Arial"/>
              </a:rPr>
              <a:t>contribution amount is available </a:t>
            </a:r>
            <a:r>
              <a:rPr lang="en-US" sz="2000">
                <a:solidFill>
                  <a:srgbClr val="2A2C2C"/>
                </a:solidFill>
                <a:latin typeface="Arial" panose="020B0604020202020204" pitchFamily="34" charset="0"/>
                <a:cs typeface="Arial" panose="020B0604020202020204" pitchFamily="34" charset="0"/>
              </a:rPr>
              <a:t>day one of plan year</a:t>
            </a:r>
          </a:p>
          <a:p>
            <a:pPr marL="460375" indent="-463550" defTabSz="609570">
              <a:lnSpc>
                <a:spcPct val="120000"/>
              </a:lnSpc>
              <a:spcAft>
                <a:spcPts val="2200"/>
              </a:spcAft>
              <a:buFont typeface="+mj-lt"/>
              <a:buAutoNum type="alphaUcPeriod"/>
            </a:pPr>
            <a:r>
              <a:rPr lang="en-US" sz="2000">
                <a:solidFill>
                  <a:srgbClr val="2A2C2C"/>
                </a:solidFill>
                <a:latin typeface="Arial" panose="020B0604020202020204" pitchFamily="34" charset="0"/>
                <a:cs typeface="Arial" panose="020B0604020202020204" pitchFamily="34" charset="0"/>
              </a:rPr>
              <a:t>FSAs let you pay for </a:t>
            </a:r>
            <a:br>
              <a:rPr lang="en-US" sz="2000">
                <a:solidFill>
                  <a:srgbClr val="2A2C2C"/>
                </a:solidFill>
                <a:latin typeface="Arial" panose="020B0604020202020204" pitchFamily="34" charset="0"/>
                <a:cs typeface="Arial" panose="020B0604020202020204" pitchFamily="34" charset="0"/>
              </a:rPr>
            </a:br>
            <a:r>
              <a:rPr lang="en-US" sz="2000">
                <a:solidFill>
                  <a:srgbClr val="2A2C2C"/>
                </a:solidFill>
                <a:latin typeface="Arial" panose="020B0604020202020204" pitchFamily="34" charset="0"/>
                <a:cs typeface="Arial" panose="020B0604020202020204" pitchFamily="34" charset="0"/>
              </a:rPr>
              <a:t>your spouse and </a:t>
            </a:r>
            <a:br>
              <a:rPr lang="en-US" sz="2000">
                <a:solidFill>
                  <a:srgbClr val="2A2C2C"/>
                </a:solidFill>
                <a:latin typeface="Arial" panose="020B0604020202020204" pitchFamily="34" charset="0"/>
                <a:cs typeface="Arial" panose="020B0604020202020204" pitchFamily="34" charset="0"/>
              </a:rPr>
            </a:br>
            <a:r>
              <a:rPr lang="en-US" sz="2000">
                <a:solidFill>
                  <a:srgbClr val="2A2C2C"/>
                </a:solidFill>
                <a:latin typeface="Arial" panose="020B0604020202020204" pitchFamily="34" charset="0"/>
                <a:cs typeface="Arial" panose="020B0604020202020204" pitchFamily="34" charset="0"/>
              </a:rPr>
              <a:t>eligible dependents</a:t>
            </a:r>
          </a:p>
          <a:p>
            <a:pPr marL="460375" indent="-463550" defTabSz="609570">
              <a:lnSpc>
                <a:spcPct val="120000"/>
              </a:lnSpc>
              <a:spcAft>
                <a:spcPts val="2200"/>
              </a:spcAft>
              <a:buFont typeface="+mj-lt"/>
              <a:buAutoNum type="alphaUcPeriod"/>
            </a:pPr>
            <a:r>
              <a:rPr lang="en-US" sz="2000">
                <a:solidFill>
                  <a:srgbClr val="2A2C2C"/>
                </a:solidFill>
                <a:latin typeface="Arial" panose="020B0604020202020204" pitchFamily="34" charset="0"/>
                <a:cs typeface="Arial" panose="020B0604020202020204" pitchFamily="34" charset="0"/>
              </a:rPr>
              <a:t>An FSA lets you pay for thousands of eligible products and services </a:t>
            </a:r>
          </a:p>
        </p:txBody>
      </p:sp>
      <p:sp>
        <p:nvSpPr>
          <p:cNvPr id="3" name="Title 59">
            <a:extLst>
              <a:ext uri="{FF2B5EF4-FFF2-40B4-BE49-F238E27FC236}">
                <a16:creationId xmlns:a16="http://schemas.microsoft.com/office/drawing/2014/main" id="{C7976B4F-B923-D6A1-92E0-EB2FFD82E4F2}"/>
              </a:ext>
            </a:extLst>
          </p:cNvPr>
          <p:cNvSpPr txBox="1">
            <a:spLocks/>
          </p:cNvSpPr>
          <p:nvPr/>
        </p:nvSpPr>
        <p:spPr>
          <a:xfrm>
            <a:off x="853443" y="1839171"/>
            <a:ext cx="5096783"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a:lnSpc>
                <a:spcPct val="110000"/>
              </a:lnSpc>
              <a:spcAft>
                <a:spcPts val="1800"/>
              </a:spcAft>
              <a:defRPr/>
            </a:pPr>
            <a:r>
              <a:rPr kumimoji="0" lang="en-US" sz="4400" b="1" i="0" u="none" strike="noStrike" kern="1200" cap="none" spc="0" normalizeH="0" baseline="0" noProof="0">
                <a:ln>
                  <a:noFill/>
                </a:ln>
                <a:solidFill>
                  <a:srgbClr val="592C82"/>
                </a:solidFill>
                <a:effectLst/>
                <a:uLnTx/>
                <a:uFillTx/>
                <a:latin typeface="Arial"/>
                <a:cs typeface="Arial"/>
              </a:rPr>
              <a:t>Which FSA benefits </a:t>
            </a:r>
            <a:r>
              <a:rPr lang="en-US" sz="4400" b="1">
                <a:solidFill>
                  <a:srgbClr val="592C82"/>
                </a:solidFill>
                <a:latin typeface="Arial"/>
                <a:cs typeface="Arial"/>
              </a:rPr>
              <a:t>make you likely to enroll</a:t>
            </a:r>
            <a:r>
              <a:rPr kumimoji="0" lang="en-US" sz="4400" b="1" i="0" u="none" strike="noStrike" kern="1200" cap="none" spc="0" normalizeH="0" baseline="0" noProof="0">
                <a:ln>
                  <a:noFill/>
                </a:ln>
                <a:solidFill>
                  <a:srgbClr val="592C82"/>
                </a:solidFill>
                <a:effectLst/>
                <a:uLnTx/>
                <a:uFillTx/>
                <a:latin typeface="Arial"/>
                <a:cs typeface="Arial"/>
              </a:rPr>
              <a:t>?</a:t>
            </a:r>
          </a:p>
          <a:p>
            <a:pPr>
              <a:lnSpc>
                <a:spcPct val="130000"/>
              </a:lnSpc>
              <a:defRPr/>
            </a:pPr>
            <a:r>
              <a:rPr lang="en-US" sz="3200" b="0">
                <a:solidFill>
                  <a:srgbClr val="592C82"/>
                </a:solidFill>
                <a:latin typeface="Arial"/>
                <a:cs typeface="Arial"/>
              </a:rPr>
              <a:t>(Select all that apply)</a:t>
            </a:r>
            <a:endParaRPr lang="en-US" sz="3200" b="0">
              <a:solidFill>
                <a:srgbClr val="592C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34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936AE2D6-DBA6-C25D-3D95-69E40E4D5AF2}"/>
              </a:ext>
            </a:extLst>
          </p:cNvPr>
          <p:cNvSpPr/>
          <p:nvPr/>
        </p:nvSpPr>
        <p:spPr>
          <a:xfrm>
            <a:off x="916925" y="577208"/>
            <a:ext cx="1031153" cy="10311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7" name="Title 59">
            <a:extLst>
              <a:ext uri="{FF2B5EF4-FFF2-40B4-BE49-F238E27FC236}">
                <a16:creationId xmlns:a16="http://schemas.microsoft.com/office/drawing/2014/main" id="{9340F616-F5FF-B3B6-0DCB-5781280CF40D}"/>
              </a:ext>
            </a:extLst>
          </p:cNvPr>
          <p:cNvSpPr txBox="1">
            <a:spLocks/>
          </p:cNvSpPr>
          <p:nvPr/>
        </p:nvSpPr>
        <p:spPr>
          <a:xfrm>
            <a:off x="853444" y="1839171"/>
            <a:ext cx="7330436"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defTabSz="914400" rtl="0" eaLnBrk="1" fontAlgn="auto" latinLnBrk="0" hangingPunct="1">
              <a:lnSpc>
                <a:spcPct val="100000"/>
              </a:lnSpc>
              <a:spcBef>
                <a:spcPts val="0"/>
              </a:spcBef>
              <a:spcAft>
                <a:spcPts val="2400"/>
              </a:spcAft>
              <a:buClrTx/>
              <a:buSzTx/>
              <a:buFontTx/>
              <a:buNone/>
              <a:tabLst/>
              <a:defRPr/>
            </a:pPr>
            <a:r>
              <a:rPr kumimoji="0" lang="en-US" sz="440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t>Give yourself flexibility and amazing tax savings! </a:t>
            </a:r>
          </a:p>
        </p:txBody>
      </p:sp>
      <p:pic>
        <p:nvPicPr>
          <p:cNvPr id="20" name="Graphic 19">
            <a:extLst>
              <a:ext uri="{FF2B5EF4-FFF2-40B4-BE49-F238E27FC236}">
                <a16:creationId xmlns:a16="http://schemas.microsoft.com/office/drawing/2014/main" id="{472F6935-E768-99F4-7D91-C030F417567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801226" y="3963589"/>
            <a:ext cx="1979612" cy="2568145"/>
          </a:xfrm>
          <a:prstGeom prst="rect">
            <a:avLst/>
          </a:prstGeom>
        </p:spPr>
      </p:pic>
      <p:sp>
        <p:nvSpPr>
          <p:cNvPr id="4" name="Content Placeholder 3">
            <a:extLst>
              <a:ext uri="{FF2B5EF4-FFF2-40B4-BE49-F238E27FC236}">
                <a16:creationId xmlns:a16="http://schemas.microsoft.com/office/drawing/2014/main" id="{46FF3F69-48C6-F626-0CE2-6DCEF6B7F377}"/>
              </a:ext>
            </a:extLst>
          </p:cNvPr>
          <p:cNvSpPr>
            <a:spLocks noGrp="1"/>
          </p:cNvSpPr>
          <p:nvPr>
            <p:ph sz="quarter" idx="15"/>
          </p:nvPr>
        </p:nvSpPr>
        <p:spPr/>
        <p:txBody>
          <a:bodyPr/>
          <a:lstStyle/>
          <a:p>
            <a:endParaRPr lang="en-US"/>
          </a:p>
        </p:txBody>
      </p:sp>
      <p:pic>
        <p:nvPicPr>
          <p:cNvPr id="5" name="Graphic 4">
            <a:extLst>
              <a:ext uri="{FF2B5EF4-FFF2-40B4-BE49-F238E27FC236}">
                <a16:creationId xmlns:a16="http://schemas.microsoft.com/office/drawing/2014/main" id="{CFCDF64D-AEAD-A910-9AA1-B1DC4B0907AA}"/>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rot="10800000">
            <a:off x="1153101" y="771266"/>
            <a:ext cx="558800" cy="635000"/>
          </a:xfrm>
          <a:prstGeom prst="rect">
            <a:avLst/>
          </a:prstGeom>
        </p:spPr>
      </p:pic>
    </p:spTree>
    <p:extLst>
      <p:ext uri="{BB962C8B-B14F-4D97-AF65-F5344CB8AC3E}">
        <p14:creationId xmlns:p14="http://schemas.microsoft.com/office/powerpoint/2010/main" val="2572486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9F62-4743-EAD2-1A45-787E8E2DC1E9}"/>
              </a:ext>
            </a:extLst>
          </p:cNvPr>
          <p:cNvSpPr>
            <a:spLocks noGrp="1"/>
          </p:cNvSpPr>
          <p:nvPr>
            <p:ph type="title"/>
          </p:nvPr>
        </p:nvSpPr>
        <p:spPr>
          <a:xfrm>
            <a:off x="853443" y="365762"/>
            <a:ext cx="6781072" cy="1388585"/>
          </a:xfrm>
        </p:spPr>
        <p:txBody>
          <a:bodyPr/>
          <a:lstStyle/>
          <a:p>
            <a:r>
              <a:rPr lang="en-US">
                <a:latin typeface="Arial" panose="020B0604020202020204" pitchFamily="34" charset="0"/>
                <a:cs typeface="Arial" panose="020B0604020202020204" pitchFamily="34" charset="0"/>
              </a:rPr>
              <a:t>The more you contribute the more you save</a:t>
            </a:r>
          </a:p>
        </p:txBody>
      </p:sp>
      <p:sp>
        <p:nvSpPr>
          <p:cNvPr id="5" name="Content Placeholder 4">
            <a:extLst>
              <a:ext uri="{FF2B5EF4-FFF2-40B4-BE49-F238E27FC236}">
                <a16:creationId xmlns:a16="http://schemas.microsoft.com/office/drawing/2014/main" id="{AE30E043-0E3F-413C-11FA-8DA972CBDDF1}"/>
              </a:ext>
            </a:extLst>
          </p:cNvPr>
          <p:cNvSpPr>
            <a:spLocks noGrp="1"/>
          </p:cNvSpPr>
          <p:nvPr>
            <p:ph sz="quarter" idx="15"/>
          </p:nvPr>
        </p:nvSpPr>
        <p:spPr>
          <a:xfrm>
            <a:off x="723900" y="6420551"/>
            <a:ext cx="10744200" cy="143373"/>
          </a:xfrm>
        </p:spPr>
        <p:txBody>
          <a:bodyPr/>
          <a:lstStyle/>
          <a:p>
            <a:r>
              <a:rPr lang="en-US">
                <a:latin typeface="Arial" panose="020B0604020202020204" pitchFamily="34" charset="0"/>
                <a:cs typeface="Arial" panose="020B0604020202020204" pitchFamily="34" charset="0"/>
              </a:rPr>
              <a:t>*Estimated savings are based on an assumed combined federal and state income tax bracket of 20%. Actual savings will depend on your taxable income and tax status.</a:t>
            </a:r>
          </a:p>
        </p:txBody>
      </p:sp>
      <p:graphicFrame>
        <p:nvGraphicFramePr>
          <p:cNvPr id="6" name="Table 5">
            <a:extLst>
              <a:ext uri="{FF2B5EF4-FFF2-40B4-BE49-F238E27FC236}">
                <a16:creationId xmlns:a16="http://schemas.microsoft.com/office/drawing/2014/main" id="{6E15F36E-D752-82B4-0D21-2E5D40512629}"/>
              </a:ext>
            </a:extLst>
          </p:cNvPr>
          <p:cNvGraphicFramePr>
            <a:graphicFrameLocks noGrp="1"/>
          </p:cNvGraphicFramePr>
          <p:nvPr>
            <p:extLst>
              <p:ext uri="{D42A27DB-BD31-4B8C-83A1-F6EECF244321}">
                <p14:modId xmlns:p14="http://schemas.microsoft.com/office/powerpoint/2010/main" val="3315106052"/>
              </p:ext>
            </p:extLst>
          </p:nvPr>
        </p:nvGraphicFramePr>
        <p:xfrm>
          <a:off x="2364317" y="2572574"/>
          <a:ext cx="7721600" cy="1752600"/>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1965431758"/>
                    </a:ext>
                  </a:extLst>
                </a:gridCol>
                <a:gridCol w="3860800">
                  <a:extLst>
                    <a:ext uri="{9D8B030D-6E8A-4147-A177-3AD203B41FA5}">
                      <a16:colId xmlns:a16="http://schemas.microsoft.com/office/drawing/2014/main" val="766925907"/>
                    </a:ext>
                  </a:extLst>
                </a:gridCol>
              </a:tblGrid>
              <a:tr h="772160">
                <a:tc>
                  <a:txBody>
                    <a:bodyPr/>
                    <a:lstStyle/>
                    <a:p>
                      <a:r>
                        <a:rPr lang="en-US" sz="1900" b="0" i="0" dirty="0">
                          <a:latin typeface="Arial"/>
                          <a:cs typeface="Arial"/>
                        </a:rPr>
                        <a:t>2024 Contribution limit</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r>
                        <a:rPr lang="en-US" sz="1900" b="0" i="0">
                          <a:latin typeface="Arial" panose="020B0604020202020204" pitchFamily="34" charset="0"/>
                          <a:cs typeface="Arial" panose="020B0604020202020204" pitchFamily="34" charset="0"/>
                        </a:rPr>
                        <a:t>Tax savings*</a:t>
                      </a:r>
                    </a:p>
                  </a:txBody>
                  <a:tcPr marL="243840" marR="243840" marT="243840" marB="243840"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975360">
                <a:tc>
                  <a:txBody>
                    <a:bodyPr/>
                    <a:lstStyle/>
                    <a:p>
                      <a:r>
                        <a:rPr lang="en-US" sz="3200" b="0" i="0" dirty="0">
                          <a:latin typeface="Arial"/>
                          <a:cs typeface="Arial"/>
                        </a:rPr>
                        <a:t>$3,200</a:t>
                      </a:r>
                      <a:endParaRPr lang="en-US" dirty="0"/>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marL="0" marR="0" indent="0" algn="l" rtl="0" eaLnBrk="1" fontAlgn="auto" latinLnBrk="0" hangingPunct="1">
                        <a:lnSpc>
                          <a:spcPct val="100000"/>
                        </a:lnSpc>
                        <a:spcBef>
                          <a:spcPts val="0"/>
                        </a:spcBef>
                        <a:spcAft>
                          <a:spcPts val="0"/>
                        </a:spcAft>
                        <a:buClrTx/>
                        <a:buSzTx/>
                        <a:buFontTx/>
                        <a:buNone/>
                      </a:pPr>
                      <a:r>
                        <a:rPr lang="en-US" sz="3200" b="1" i="0" dirty="0">
                          <a:solidFill>
                            <a:schemeClr val="tx1"/>
                          </a:solidFill>
                          <a:latin typeface="Arial"/>
                          <a:cs typeface="Arial"/>
                        </a:rPr>
                        <a:t>$640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93459339"/>
                  </a:ext>
                </a:extLst>
              </a:tr>
            </a:tbl>
          </a:graphicData>
        </a:graphic>
      </p:graphicFrame>
    </p:spTree>
    <p:extLst>
      <p:ext uri="{BB962C8B-B14F-4D97-AF65-F5344CB8AC3E}">
        <p14:creationId xmlns:p14="http://schemas.microsoft.com/office/powerpoint/2010/main" val="257342194"/>
      </p:ext>
    </p:extLst>
  </p:cSld>
  <p:clrMapOvr>
    <a:masterClrMapping/>
  </p:clrMapOvr>
</p:sld>
</file>

<file path=ppt/theme/theme1.xml><?xml version="1.0" encoding="utf-8"?>
<a:theme xmlns:a="http://schemas.openxmlformats.org/drawingml/2006/main" name="TITLE">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7FD553A7-4B12-43C7-A896-83F5C14DE38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3.xml><?xml version="1.0" encoding="utf-8"?>
<a:theme xmlns:a="http://schemas.openxmlformats.org/drawingml/2006/main" name="1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4.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5.xml><?xml version="1.0" encoding="utf-8"?>
<a:theme xmlns:a="http://schemas.openxmlformats.org/drawingml/2006/main" name="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6.xml><?xml version="1.0" encoding="utf-8"?>
<a:theme xmlns:a="http://schemas.openxmlformats.org/drawingml/2006/main" name="1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eue Haas Grotesk Text Pro">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7.xml><?xml version="1.0" encoding="utf-8"?>
<a:theme xmlns:a="http://schemas.openxmlformats.org/drawingml/2006/main" name="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theme/theme8.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9.xml><?xml version="1.0" encoding="utf-8"?>
<a:theme xmlns:a="http://schemas.openxmlformats.org/drawingml/2006/main" name="2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163BB26-AA7E-1342-8E69-FE9A21EC52BE}">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babf503-ade8-4b92-8801-769fe6ea6535" xsi:nil="true"/>
    <lcf76f155ced4ddcb4097134ff3c332f xmlns="a4c24deb-6510-4f36-abef-353a6680f7e7">
      <Terms xmlns="http://schemas.microsoft.com/office/infopath/2007/PartnerControls"/>
    </lcf76f155ced4ddcb4097134ff3c332f>
    <SharedWithUsers xmlns="9babf503-ade8-4b92-8801-769fe6ea6535">
      <UserInfo>
        <DisplayName/>
        <AccountId xsi:nil="true"/>
        <AccountType/>
      </UserInfo>
    </SharedWithUsers>
    <MediaLengthInSeconds xmlns="a4c24deb-6510-4f36-abef-353a6680f7e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25429D44E3E341AE8CF3DCC26112CF" ma:contentTypeVersion="14" ma:contentTypeDescription="Create a new document." ma:contentTypeScope="" ma:versionID="ae1e630f5839acc4caa4a5909e8705c2">
  <xsd:schema xmlns:xsd="http://www.w3.org/2001/XMLSchema" xmlns:xs="http://www.w3.org/2001/XMLSchema" xmlns:p="http://schemas.microsoft.com/office/2006/metadata/properties" xmlns:ns2="a4c24deb-6510-4f36-abef-353a6680f7e7" xmlns:ns3="9babf503-ade8-4b92-8801-769fe6ea6535" targetNamespace="http://schemas.microsoft.com/office/2006/metadata/properties" ma:root="true" ma:fieldsID="95e2b4dbc7244805c36fd1e66371bd92" ns2:_="" ns3:_="">
    <xsd:import namespace="a4c24deb-6510-4f36-abef-353a6680f7e7"/>
    <xsd:import namespace="9babf503-ade8-4b92-8801-769fe6ea65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24deb-6510-4f36-abef-353a6680f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abf503-ade8-4b92-8801-769fe6ea65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8e1ddf4-234c-4405-92f7-02506505f745}" ma:internalName="TaxCatchAll" ma:showField="CatchAllData" ma:web="9babf503-ade8-4b92-8801-769fe6ea65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8871DB-A72B-45D7-ACA9-F737453A169A}">
  <ds:schemaRefs>
    <ds:schemaRef ds:uri="ce94e72a-f1bf-4a8c-b95b-2de3b9ea1f72"/>
    <ds:schemaRef ds:uri="eee692be-9dfa-450e-84ce-8c4db8d683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babf503-ade8-4b92-8801-769fe6ea6535"/>
    <ds:schemaRef ds:uri="a4c24deb-6510-4f36-abef-353a6680f7e7"/>
  </ds:schemaRefs>
</ds:datastoreItem>
</file>

<file path=customXml/itemProps2.xml><?xml version="1.0" encoding="utf-8"?>
<ds:datastoreItem xmlns:ds="http://schemas.openxmlformats.org/officeDocument/2006/customXml" ds:itemID="{5FAD9E22-3E92-4E25-BB3E-559A099287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c24deb-6510-4f36-abef-353a6680f7e7"/>
    <ds:schemaRef ds:uri="9babf503-ade8-4b92-8801-769fe6ea65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652FF3-FD75-470D-9164-DD54CEF4E927}">
  <ds:schemaRefs>
    <ds:schemaRef ds:uri="http://schemas.microsoft.com/sharepoint/v3/contenttype/forms"/>
  </ds:schemaRefs>
</ds:datastoreItem>
</file>

<file path=docMetadata/LabelInfo.xml><?xml version="1.0" encoding="utf-8"?>
<clbl:labelList xmlns:clbl="http://schemas.microsoft.com/office/2020/mipLabelMetadata">
  <clbl:label id="{3b23c674-de8a-426d-bc8b-74ad6594a910}" enabled="1" method="Standard" siteId="{c5d0ad88-8f93-43b8-9b7c-c8a3bb8e410a}" removed="0"/>
</clbl:labelList>
</file>

<file path=docProps/app.xml><?xml version="1.0" encoding="utf-8"?>
<Properties xmlns="http://schemas.openxmlformats.org/officeDocument/2006/extended-properties" xmlns:vt="http://schemas.openxmlformats.org/officeDocument/2006/docPropsVTypes">
  <TotalTime>0</TotalTime>
  <Words>2261</Words>
  <Application>Microsoft Office PowerPoint</Application>
  <PresentationFormat>Widescreen</PresentationFormat>
  <Paragraphs>258</Paragraphs>
  <Slides>20</Slides>
  <Notes>19</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20</vt:i4>
      </vt:variant>
    </vt:vector>
  </HeadingPairs>
  <TitlesOfParts>
    <vt:vector size="40" baseType="lpstr">
      <vt:lpstr>Arial</vt:lpstr>
      <vt:lpstr>Calibri</vt:lpstr>
      <vt:lpstr>museo-sans</vt:lpstr>
      <vt:lpstr>Neue Haas Grotesk Text Pro</vt:lpstr>
      <vt:lpstr>Neue Haas Grotesk Text Pro Regular</vt:lpstr>
      <vt:lpstr>NeueHaasGroteskText Pro</vt:lpstr>
      <vt:lpstr>Oswald</vt:lpstr>
      <vt:lpstr>Segoe UI</vt:lpstr>
      <vt:lpstr>system-ui</vt:lpstr>
      <vt:lpstr>Times</vt:lpstr>
      <vt:lpstr>Wingdings</vt:lpstr>
      <vt:lpstr>TITLE</vt:lpstr>
      <vt:lpstr>CONTENT</vt:lpstr>
      <vt:lpstr>1_CONTENT</vt:lpstr>
      <vt:lpstr>SECTION BREAKS</vt:lpstr>
      <vt:lpstr>BASIC LAYOUTS</vt:lpstr>
      <vt:lpstr>1_BASIC LAYOUTS</vt:lpstr>
      <vt:lpstr>CLOSING</vt:lpstr>
      <vt:lpstr>SECTION BREAKS</vt:lpstr>
      <vt:lpstr>2_CONTENT</vt:lpstr>
      <vt:lpstr>Healthcare FSA:  A flexible way to save</vt:lpstr>
      <vt:lpstr>Surprising health savings</vt:lpstr>
      <vt:lpstr>PowerPoint Presentation</vt:lpstr>
      <vt:lpstr>Tax-free contributions </vt:lpstr>
      <vt:lpstr>Save  $600+</vt:lpstr>
      <vt:lpstr>Tax-free spending on eligible expenses</vt:lpstr>
      <vt:lpstr>PowerPoint Presentation</vt:lpstr>
      <vt:lpstr>PowerPoint Presentation</vt:lpstr>
      <vt:lpstr>The more you contribute the more you save</vt:lpstr>
      <vt:lpstr>Smart spending starts with thoughtful planning</vt:lpstr>
      <vt:lpstr>Meet Deion &amp;  Kanesha </vt:lpstr>
      <vt:lpstr>Nia’s commuter savings</vt:lpstr>
      <vt:lpstr>Pro-tip: You only save  if you spend it all </vt:lpstr>
      <vt:lpstr>PowerPoint Presentation</vt:lpstr>
      <vt:lpstr>PowerPoint Presentation</vt:lpstr>
      <vt:lpstr>What’s needed  for reimbursement</vt:lpstr>
      <vt:lpstr>HealthEquity makes saving easy</vt:lpstr>
      <vt:lpstr>Get started today!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Cowin</dc:creator>
  <cp:lastModifiedBy>Tyler Revill</cp:lastModifiedBy>
  <cp:revision>2</cp:revision>
  <dcterms:created xsi:type="dcterms:W3CDTF">2022-12-12T15:11:16Z</dcterms:created>
  <dcterms:modified xsi:type="dcterms:W3CDTF">2024-08-07T18:09:13Z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2022-12-12T15:11:16Z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359d399a-d708-49bd-a006-b2f5b296c889</vt:lpwstr>
  </property>
  <property fmtid="{D5CDD505-2E9C-101B-9397-08002B2CF9AE}" pid="8" name="MSIP_Label_3b23c674-de8a-426d-bc8b-74ad6594a910_ContentBits">
    <vt:lpwstr>0</vt:lpwstr>
  </property>
  <property fmtid="{D5CDD505-2E9C-101B-9397-08002B2CF9AE}" pid="9" name="ContentTypeId">
    <vt:lpwstr>0x010100F025429D44E3E341AE8CF3DCC26112CF</vt:lpwstr>
  </property>
  <property fmtid="{D5CDD505-2E9C-101B-9397-08002B2CF9AE}" pid="10" name="MediaServiceImageTags">
    <vt:lpwstr/>
  </property>
  <property fmtid="{D5CDD505-2E9C-101B-9397-08002B2CF9AE}" pid="11" name="Order">
    <vt:r8>3802300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